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0" r:id="rId1"/>
  </p:sldMasterIdLst>
  <p:notesMasterIdLst>
    <p:notesMasterId r:id="rId56"/>
  </p:notesMasterIdLst>
  <p:handoutMasterIdLst>
    <p:handoutMasterId r:id="rId57"/>
  </p:handoutMasterIdLst>
  <p:sldIdLst>
    <p:sldId id="274" r:id="rId2"/>
    <p:sldId id="286" r:id="rId3"/>
    <p:sldId id="256" r:id="rId4"/>
    <p:sldId id="265" r:id="rId5"/>
    <p:sldId id="261" r:id="rId6"/>
    <p:sldId id="257" r:id="rId7"/>
    <p:sldId id="297" r:id="rId8"/>
    <p:sldId id="288" r:id="rId9"/>
    <p:sldId id="289" r:id="rId10"/>
    <p:sldId id="270" r:id="rId11"/>
    <p:sldId id="266" r:id="rId12"/>
    <p:sldId id="275" r:id="rId13"/>
    <p:sldId id="259" r:id="rId14"/>
    <p:sldId id="267" r:id="rId15"/>
    <p:sldId id="260" r:id="rId16"/>
    <p:sldId id="276" r:id="rId17"/>
    <p:sldId id="278" r:id="rId18"/>
    <p:sldId id="280" r:id="rId19"/>
    <p:sldId id="281" r:id="rId20"/>
    <p:sldId id="284" r:id="rId21"/>
    <p:sldId id="282" r:id="rId22"/>
    <p:sldId id="283" r:id="rId23"/>
    <p:sldId id="287" r:id="rId24"/>
    <p:sldId id="331" r:id="rId25"/>
    <p:sldId id="298" r:id="rId26"/>
    <p:sldId id="292" r:id="rId27"/>
    <p:sldId id="291" r:id="rId28"/>
    <p:sldId id="315" r:id="rId29"/>
    <p:sldId id="318" r:id="rId30"/>
    <p:sldId id="300" r:id="rId31"/>
    <p:sldId id="323" r:id="rId32"/>
    <p:sldId id="319" r:id="rId33"/>
    <p:sldId id="301" r:id="rId34"/>
    <p:sldId id="324" r:id="rId35"/>
    <p:sldId id="320" r:id="rId36"/>
    <p:sldId id="302" r:id="rId37"/>
    <p:sldId id="326" r:id="rId38"/>
    <p:sldId id="322" r:id="rId39"/>
    <p:sldId id="305" r:id="rId40"/>
    <p:sldId id="325" r:id="rId41"/>
    <p:sldId id="321" r:id="rId42"/>
    <p:sldId id="299" r:id="rId43"/>
    <p:sldId id="268" r:id="rId44"/>
    <p:sldId id="263" r:id="rId45"/>
    <p:sldId id="306" r:id="rId46"/>
    <p:sldId id="264" r:id="rId47"/>
    <p:sldId id="308" r:id="rId48"/>
    <p:sldId id="311" r:id="rId49"/>
    <p:sldId id="310" r:id="rId50"/>
    <p:sldId id="327" r:id="rId51"/>
    <p:sldId id="269" r:id="rId52"/>
    <p:sldId id="313" r:id="rId53"/>
    <p:sldId id="294" r:id="rId54"/>
    <p:sldId id="30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68"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ackett" initials="SP" lastIdx="3" clrIdx="0">
    <p:extLst>
      <p:ext uri="{19B8F6BF-5375-455C-9EA6-DF929625EA0E}">
        <p15:presenceInfo xmlns:p15="http://schemas.microsoft.com/office/powerpoint/2012/main" userId="2ec99d112ba4bd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C1F"/>
    <a:srgbClr val="C7711A"/>
    <a:srgbClr val="8C210B"/>
    <a:srgbClr val="AF3B34"/>
    <a:srgbClr val="DC6C69"/>
    <a:srgbClr val="CA8E82"/>
    <a:srgbClr val="AF666A"/>
    <a:srgbClr val="8E1800"/>
    <a:srgbClr val="C55F52"/>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8"/>
    <p:restoredTop sz="95728"/>
  </p:normalViewPr>
  <p:slideViewPr>
    <p:cSldViewPr snapToGrid="0" snapToObjects="1">
      <p:cViewPr>
        <p:scale>
          <a:sx n="56" d="100"/>
          <a:sy n="56" d="100"/>
        </p:scale>
        <p:origin x="2168" y="1216"/>
      </p:cViewPr>
      <p:guideLst>
        <p:guide pos="3768"/>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'[Chart in Microsoft PowerPoint]Sheet1'!$B$1</c:f>
              <c:strCache>
                <c:ptCount val="1"/>
                <c:pt idx="0">
                  <c:v>Course Design Process</c:v>
                </c:pt>
              </c:strCache>
            </c:strRef>
          </c:tx>
          <c:spPr>
            <a:solidFill>
              <a:schemeClr val="bg1">
                <a:lumMod val="50000"/>
                <a:lumOff val="50000"/>
              </a:schemeClr>
            </a:solidFill>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72C-0C42-BB44-EFD5F9BA47F0}"/>
              </c:ext>
            </c:extLst>
          </c:dPt>
          <c:dPt>
            <c:idx val="1"/>
            <c:bubble3D val="0"/>
            <c:spPr>
              <a:solidFill>
                <a:srgbClr val="AF3B3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72C-0C42-BB44-EFD5F9BA47F0}"/>
              </c:ext>
            </c:extLst>
          </c:dPt>
          <c:dPt>
            <c:idx val="2"/>
            <c:bubble3D val="0"/>
            <c:spPr>
              <a:solidFill>
                <a:srgbClr val="DC6C6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72C-0C42-BB44-EFD5F9BA47F0}"/>
              </c:ext>
            </c:extLst>
          </c:dPt>
          <c:dPt>
            <c:idx val="3"/>
            <c:bubble3D val="0"/>
            <c:spPr>
              <a:solidFill>
                <a:srgbClr val="AF666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72C-0C42-BB44-EFD5F9BA47F0}"/>
              </c:ext>
            </c:extLst>
          </c:dPt>
          <c:dPt>
            <c:idx val="4"/>
            <c:bubble3D val="0"/>
            <c:spPr>
              <a:solidFill>
                <a:srgbClr val="CA8E8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72C-0C42-BB44-EFD5F9BA47F0}"/>
              </c:ext>
            </c:extLst>
          </c:dPt>
          <c:dLbls>
            <c:dLbl>
              <c:idx val="0"/>
              <c:tx>
                <c:rich>
                  <a:bodyPr/>
                  <a:lstStyle/>
                  <a:p>
                    <a:fld id="{42943913-6A70-5C40-9668-7060499FF5CE}" type="CATEGORYNAME">
                      <a:rPr lang="en-US" b="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2C-0C42-BB44-EFD5F9BA47F0}"/>
                </c:ext>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PowerPoint]Sheet1'!$A$2:$A$6</c:f>
              <c:strCache>
                <c:ptCount val="5"/>
                <c:pt idx="0">
                  <c:v>Analyze</c:v>
                </c:pt>
                <c:pt idx="1">
                  <c:v>Design</c:v>
                </c:pt>
                <c:pt idx="2">
                  <c:v>Develop</c:v>
                </c:pt>
                <c:pt idx="3">
                  <c:v>Implement</c:v>
                </c:pt>
                <c:pt idx="4">
                  <c:v>Evaluate</c:v>
                </c:pt>
              </c:strCache>
            </c:strRef>
          </c:cat>
          <c:val>
            <c:numRef>
              <c:f>'[Chart in Microsoft PowerPoint]Sheet1'!$B$2:$B$6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972C-0C42-BB44-EFD5F9BA47F0}"/>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'[Chart in Microsoft PowerPoint]Sheet1'!$B$1</c:f>
              <c:strCache>
                <c:ptCount val="1"/>
                <c:pt idx="0">
                  <c:v>Course Design Process</c:v>
                </c:pt>
              </c:strCache>
            </c:strRef>
          </c:tx>
          <c:spPr>
            <a:solidFill>
              <a:schemeClr val="bg1">
                <a:lumMod val="50000"/>
                <a:lumOff val="50000"/>
              </a:schemeClr>
            </a:solidFill>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72C-0C42-BB44-EFD5F9BA47F0}"/>
              </c:ext>
            </c:extLst>
          </c:dPt>
          <c:dPt>
            <c:idx val="1"/>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72C-0C42-BB44-EFD5F9BA47F0}"/>
              </c:ext>
            </c:extLst>
          </c:dPt>
          <c:dPt>
            <c:idx val="2"/>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72C-0C42-BB44-EFD5F9BA47F0}"/>
              </c:ext>
            </c:extLst>
          </c:dPt>
          <c:dPt>
            <c:idx val="3"/>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72C-0C42-BB44-EFD5F9BA47F0}"/>
              </c:ext>
            </c:extLst>
          </c:dPt>
          <c:dPt>
            <c:idx val="4"/>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72C-0C42-BB44-EFD5F9BA47F0}"/>
              </c:ext>
            </c:extLst>
          </c:dPt>
          <c:dLbls>
            <c:dLbl>
              <c:idx val="0"/>
              <c:tx>
                <c:rich>
                  <a:bodyPr/>
                  <a:lstStyle/>
                  <a:p>
                    <a:fld id="{42943913-6A70-5C40-9668-7060499FF5CE}" type="CATEGORYNAME">
                      <a:rPr lang="en-US" b="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2C-0C42-BB44-EFD5F9BA47F0}"/>
                </c:ext>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PowerPoint]Sheet1'!$A$2:$A$6</c:f>
              <c:strCache>
                <c:ptCount val="5"/>
                <c:pt idx="0">
                  <c:v>Analyze</c:v>
                </c:pt>
                <c:pt idx="1">
                  <c:v>Design</c:v>
                </c:pt>
                <c:pt idx="2">
                  <c:v>Develop</c:v>
                </c:pt>
                <c:pt idx="3">
                  <c:v>Implement</c:v>
                </c:pt>
                <c:pt idx="4">
                  <c:v>Evaluate</c:v>
                </c:pt>
              </c:strCache>
            </c:strRef>
          </c:cat>
          <c:val>
            <c:numRef>
              <c:f>'[Chart in Microsoft PowerPoint]Sheet1'!$B$2:$B$6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972C-0C42-BB44-EFD5F9BA47F0}"/>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'[Chart in Microsoft PowerPoint]Sheet1'!$B$1</c:f>
              <c:strCache>
                <c:ptCount val="1"/>
                <c:pt idx="0">
                  <c:v>Course Design Process</c:v>
                </c:pt>
              </c:strCache>
            </c:strRef>
          </c:tx>
          <c:spPr>
            <a:solidFill>
              <a:schemeClr val="bg1">
                <a:lumMod val="50000"/>
                <a:lumOff val="50000"/>
              </a:schemeClr>
            </a:solidFill>
          </c:spPr>
          <c:dPt>
            <c:idx val="0"/>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9A0-E745-B4BB-DB755C1E5713}"/>
              </c:ext>
            </c:extLst>
          </c:dPt>
          <c:dPt>
            <c:idx val="1"/>
            <c:bubble3D val="0"/>
            <c:spPr>
              <a:solidFill>
                <a:srgbClr val="AF3B3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9A0-E745-B4BB-DB755C1E5713}"/>
              </c:ext>
            </c:extLst>
          </c:dPt>
          <c:dPt>
            <c:idx val="2"/>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9A0-E745-B4BB-DB755C1E5713}"/>
              </c:ext>
            </c:extLst>
          </c:dPt>
          <c:dPt>
            <c:idx val="3"/>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9A0-E745-B4BB-DB755C1E5713}"/>
              </c:ext>
            </c:extLst>
          </c:dPt>
          <c:dPt>
            <c:idx val="4"/>
            <c:bubble3D val="0"/>
            <c:spPr>
              <a:solidFill>
                <a:schemeClr val="bg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9A0-E745-B4BB-DB755C1E5713}"/>
              </c:ext>
            </c:extLst>
          </c:dPt>
          <c:dLbls>
            <c:dLbl>
              <c:idx val="0"/>
              <c:tx>
                <c:rich>
                  <a:bodyPr/>
                  <a:lstStyle/>
                  <a:p>
                    <a:fld id="{42943913-6A70-5C40-9668-7060499FF5CE}" type="CATEGORYNAME">
                      <a:rPr lang="en-US" b="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A0-E745-B4BB-DB755C1E5713}"/>
                </c:ext>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PowerPoint]Sheet1'!$A$2:$A$6</c:f>
              <c:strCache>
                <c:ptCount val="5"/>
                <c:pt idx="0">
                  <c:v>Analyze</c:v>
                </c:pt>
                <c:pt idx="1">
                  <c:v>Design</c:v>
                </c:pt>
                <c:pt idx="2">
                  <c:v>Develop</c:v>
                </c:pt>
                <c:pt idx="3">
                  <c:v>Implement</c:v>
                </c:pt>
                <c:pt idx="4">
                  <c:v>Evaluate</c:v>
                </c:pt>
              </c:strCache>
            </c:strRef>
          </c:cat>
          <c:val>
            <c:numRef>
              <c:f>'[Chart in Microsoft PowerPoint]Sheet1'!$B$2:$B$6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9A0-E745-B4BB-DB755C1E5713}"/>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B0469-B047-5C4B-BEF9-94626EB5C0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2A1AB7-F396-AA4F-AA95-814A51BFEB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E6A5C5-1446-CF45-9164-15A24227D4F8}" type="datetimeFigureOut">
              <a:rPr lang="en-US" smtClean="0"/>
              <a:t>7/20/21</a:t>
            </a:fld>
            <a:endParaRPr lang="en-US"/>
          </a:p>
        </p:txBody>
      </p:sp>
      <p:sp>
        <p:nvSpPr>
          <p:cNvPr id="4" name="Footer Placeholder 3">
            <a:extLst>
              <a:ext uri="{FF2B5EF4-FFF2-40B4-BE49-F238E27FC236}">
                <a16:creationId xmlns:a16="http://schemas.microsoft.com/office/drawing/2014/main" id="{B9071AA6-6D55-F24F-9C9D-2C87AF234F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EF91E8-CDAE-E044-8DFD-DC9419AFB1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CF71F4-AB62-5947-8D77-6DDE96F3E700}" type="slidenum">
              <a:rPr lang="en-US" smtClean="0"/>
              <a:t>‹#›</a:t>
            </a:fld>
            <a:endParaRPr lang="en-US"/>
          </a:p>
        </p:txBody>
      </p:sp>
    </p:spTree>
    <p:extLst>
      <p:ext uri="{BB962C8B-B14F-4D97-AF65-F5344CB8AC3E}">
        <p14:creationId xmlns:p14="http://schemas.microsoft.com/office/powerpoint/2010/main" val="390448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DEF9D-717B-B44E-878A-CD45F214BB70}" type="datetimeFigureOut">
              <a:rPr lang="en-US" smtClean="0"/>
              <a:t>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FE4EF-A86A-6343-9BA0-293475223233}" type="slidenum">
              <a:rPr lang="en-US" smtClean="0"/>
              <a:t>‹#›</a:t>
            </a:fld>
            <a:endParaRPr lang="en-US"/>
          </a:p>
        </p:txBody>
      </p:sp>
    </p:spTree>
    <p:extLst>
      <p:ext uri="{BB962C8B-B14F-4D97-AF65-F5344CB8AC3E}">
        <p14:creationId xmlns:p14="http://schemas.microsoft.com/office/powerpoint/2010/main" val="371196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Welcome to creating course goals and objectives. These modules will walk you through the process of developing effective goals and objectives for your online course. Within these modules you will also find tips and resources that will help guide you throughout this process. Click the arrow at the bottom right if you are ready to begin.</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3</a:t>
            </a:fld>
            <a:endParaRPr lang="en-US"/>
          </a:p>
        </p:txBody>
      </p:sp>
    </p:spTree>
    <p:extLst>
      <p:ext uri="{BB962C8B-B14F-4D97-AF65-F5344CB8AC3E}">
        <p14:creationId xmlns:p14="http://schemas.microsoft.com/office/powerpoint/2010/main" val="271362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So what is a course goal? Your course goal is a broad statement that provides learners with a general overview of the content that will be covered within your course. Your course goal aims to provide a big picture for learners within one brief statement. This statements shows learners what they can expect to learn or understand by taking this course and will be the foundation for your learning objectives.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12</a:t>
            </a:fld>
            <a:endParaRPr lang="en-US"/>
          </a:p>
        </p:txBody>
      </p:sp>
    </p:spTree>
    <p:extLst>
      <p:ext uri="{BB962C8B-B14F-4D97-AF65-F5344CB8AC3E}">
        <p14:creationId xmlns:p14="http://schemas.microsoft.com/office/powerpoint/2010/main" val="372599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Here are a few examples of goal statements for courses in poetry, biology, and communications. Take a minute to look over or listen to these examples. Notice how they provide a broad perspective as to what will be taught by the instructor in each course, but do not provide much elaboration regarding how these outcomes will be achieved or assessed. Those areas will be elaborated on more when developing the course objectives.</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13</a:t>
            </a:fld>
            <a:endParaRPr lang="en-US"/>
          </a:p>
        </p:txBody>
      </p:sp>
    </p:spTree>
    <p:extLst>
      <p:ext uri="{BB962C8B-B14F-4D97-AF65-F5344CB8AC3E}">
        <p14:creationId xmlns:p14="http://schemas.microsoft.com/office/powerpoint/2010/main" val="222487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Module 3, Course Objectives. Now that we have a better understanding of creating our course goals, we can discuss designing our learning objectives.</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14</a:t>
            </a:fld>
            <a:endParaRPr lang="en-US"/>
          </a:p>
        </p:txBody>
      </p:sp>
    </p:spTree>
    <p:extLst>
      <p:ext uri="{BB962C8B-B14F-4D97-AF65-F5344CB8AC3E}">
        <p14:creationId xmlns:p14="http://schemas.microsoft.com/office/powerpoint/2010/main" val="169124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So what are course objectives? Course objectives are learning statements that describe what students should know or be able to do by the end of the course.  They should be created after your goal statement is complete. Your objectives will be more specific than you course goals. Each objective will help you determine what content you will cover. They will also help you generate ideas for how how you will engage students in learning activities and you will assess their understanding of the course content.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15</a:t>
            </a:fld>
            <a:endParaRPr lang="en-US"/>
          </a:p>
        </p:txBody>
      </p:sp>
    </p:spTree>
    <p:extLst>
      <p:ext uri="{BB962C8B-B14F-4D97-AF65-F5344CB8AC3E}">
        <p14:creationId xmlns:p14="http://schemas.microsoft.com/office/powerpoint/2010/main" val="224520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When creating your course objectives, they should meet the following criteria. Your learning objectives should be student-centered, concrete or observable, and unlike your course goal, your course objectives should be measurable measurable or able to be assessed. Strong objectives meet all these criteria.</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16</a:t>
            </a:fld>
            <a:endParaRPr lang="en-US"/>
          </a:p>
        </p:txBody>
      </p:sp>
    </p:spTree>
    <p:extLst>
      <p:ext uri="{BB962C8B-B14F-4D97-AF65-F5344CB8AC3E}">
        <p14:creationId xmlns:p14="http://schemas.microsoft.com/office/powerpoint/2010/main" val="154829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Let’s look at how to create course objectives using the ABCD Model.</a:t>
            </a:r>
          </a:p>
          <a:p>
            <a:r>
              <a:rPr lang="en-US" dirty="0">
                <a:solidFill>
                  <a:schemeClr val="bg1"/>
                </a:solidFill>
              </a:rPr>
              <a:t>This model demonstrates the four components to consider when when writing your objectives. The four components are: audience, behavior, condition, and degree. Using this approach assures that you are writing student-centered, concrete, as well as measurable objectives. Let’s take a deeper look into each component. </a:t>
            </a:r>
          </a:p>
          <a:p>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17</a:t>
            </a:fld>
            <a:endParaRPr lang="en-US"/>
          </a:p>
        </p:txBody>
      </p:sp>
    </p:spTree>
    <p:extLst>
      <p:ext uri="{BB962C8B-B14F-4D97-AF65-F5344CB8AC3E}">
        <p14:creationId xmlns:p14="http://schemas.microsoft.com/office/powerpoint/2010/main" val="332677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Here is your main menu screen. If at any time you would like to return to the main menu, select the home icon in the top right corner. You can access any of these modules at any time by returning to the main menu. Also note that you can use the arrow at the bottom left to go to the previous slide and the arrow at the bottom right to proceed to the next slide. (Pause) If you are ready to begin, click on Module 1, Introduction.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4</a:t>
            </a:fld>
            <a:endParaRPr lang="en-US"/>
          </a:p>
        </p:txBody>
      </p:sp>
    </p:spTree>
    <p:extLst>
      <p:ext uri="{BB962C8B-B14F-4D97-AF65-F5344CB8AC3E}">
        <p14:creationId xmlns:p14="http://schemas.microsoft.com/office/powerpoint/2010/main" val="310331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Module 1, Introduction. We will begin with a brief introduction to course goals and objectives. Click the bottom right arrow to begin.</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5</a:t>
            </a:fld>
            <a:endParaRPr lang="en-US"/>
          </a:p>
        </p:txBody>
      </p:sp>
    </p:spTree>
    <p:extLst>
      <p:ext uri="{BB962C8B-B14F-4D97-AF65-F5344CB8AC3E}">
        <p14:creationId xmlns:p14="http://schemas.microsoft.com/office/powerpoint/2010/main" val="392039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After this course you will be able to identify the differences between goals and objectives, develop well-stated course goals, create student-centered, concrete and measurable course objectives, as well as be able to align course objectives to learning activities and assessment.</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6</a:t>
            </a:fld>
            <a:endParaRPr lang="en-US"/>
          </a:p>
        </p:txBody>
      </p:sp>
    </p:spTree>
    <p:extLst>
      <p:ext uri="{BB962C8B-B14F-4D97-AF65-F5344CB8AC3E}">
        <p14:creationId xmlns:p14="http://schemas.microsoft.com/office/powerpoint/2010/main" val="129635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So you’re creating your online course. You have already completed your needs assessment and learner analysis. Now it’s time to use this information help you develop your course goals.</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7</a:t>
            </a:fld>
            <a:endParaRPr lang="en-US"/>
          </a:p>
        </p:txBody>
      </p:sp>
    </p:spTree>
    <p:extLst>
      <p:ext uri="{BB962C8B-B14F-4D97-AF65-F5344CB8AC3E}">
        <p14:creationId xmlns:p14="http://schemas.microsoft.com/office/powerpoint/2010/main" val="245032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Your course goals should be developed during the Analysis phase of your course design process. This happens early on when creating your course. At this point you have already analyzed your learner’s characteristics and identified the individual needs of this course.  This information will help you develop an all-encompassing goal for your course.  During this module we will look into how to develop course goals.</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8</a:t>
            </a:fld>
            <a:endParaRPr lang="en-US"/>
          </a:p>
        </p:txBody>
      </p:sp>
    </p:spTree>
    <p:extLst>
      <p:ext uri="{BB962C8B-B14F-4D97-AF65-F5344CB8AC3E}">
        <p14:creationId xmlns:p14="http://schemas.microsoft.com/office/powerpoint/2010/main" val="36951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After creating your course goals, you will begin the creation of your course objectives which will begin the design portion of your course design process. During the design phase you will identify what the students will takeaway from your course, what learning tasks they will engage in, and how your learners will be assessed. During this module we will take a deeper look at how to develop your course objectives and demonstrate how they will help you plan your assessments and learning activities.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9</a:t>
            </a:fld>
            <a:endParaRPr lang="en-US"/>
          </a:p>
        </p:txBody>
      </p:sp>
    </p:spTree>
    <p:extLst>
      <p:ext uri="{BB962C8B-B14F-4D97-AF65-F5344CB8AC3E}">
        <p14:creationId xmlns:p14="http://schemas.microsoft.com/office/powerpoint/2010/main" val="406689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So why do we need both goals and objectives? Our course goal provides our learners with an overarching statement about what students can expect from your course. This statement sheds light on the big “take </a:t>
            </a:r>
            <a:r>
              <a:rPr lang="en-US" b="1" dirty="0" err="1">
                <a:solidFill>
                  <a:schemeClr val="bg1"/>
                </a:solidFill>
              </a:rPr>
              <a:t>aways</a:t>
            </a:r>
            <a:r>
              <a:rPr lang="en-US" b="1" dirty="0">
                <a:solidFill>
                  <a:schemeClr val="bg1"/>
                </a:solidFill>
              </a:rPr>
              <a:t>” and the over all purpose of the class. However, our learning objectives provide more detail into what the leaners will do or achieve within the course. Think of the learning objectives as the steps that leaners will take to achieve your goal statement.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10</a:t>
            </a:fld>
            <a:endParaRPr lang="en-US"/>
          </a:p>
        </p:txBody>
      </p:sp>
    </p:spTree>
    <p:extLst>
      <p:ext uri="{BB962C8B-B14F-4D97-AF65-F5344CB8AC3E}">
        <p14:creationId xmlns:p14="http://schemas.microsoft.com/office/powerpoint/2010/main" val="275271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Module 2, Course Goals. Now let’s take a deeper look at how to create a goal statement for your course. </a:t>
            </a:r>
            <a:endParaRPr lang="en-US" dirty="0"/>
          </a:p>
        </p:txBody>
      </p:sp>
      <p:sp>
        <p:nvSpPr>
          <p:cNvPr id="4" name="Slide Number Placeholder 3"/>
          <p:cNvSpPr>
            <a:spLocks noGrp="1"/>
          </p:cNvSpPr>
          <p:nvPr>
            <p:ph type="sldNum" sz="quarter" idx="5"/>
          </p:nvPr>
        </p:nvSpPr>
        <p:spPr/>
        <p:txBody>
          <a:bodyPr/>
          <a:lstStyle/>
          <a:p>
            <a:fld id="{800FE4EF-A86A-6343-9BA0-293475223233}" type="slidenum">
              <a:rPr lang="en-US" smtClean="0"/>
              <a:t>11</a:t>
            </a:fld>
            <a:endParaRPr lang="en-US"/>
          </a:p>
        </p:txBody>
      </p:sp>
    </p:spTree>
    <p:extLst>
      <p:ext uri="{BB962C8B-B14F-4D97-AF65-F5344CB8AC3E}">
        <p14:creationId xmlns:p14="http://schemas.microsoft.com/office/powerpoint/2010/main" val="1764314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0BE0A5-1AA4-F04B-9653-0EF8898DE19D}"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113025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37186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242382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D97208A-5BCF-A44B-9D7F-B8E6EC8CD5B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7618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321264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0BE0A5-1AA4-F04B-9653-0EF8898DE19D}" type="datetimeFigureOut">
              <a:rPr lang="en-US" smtClean="0"/>
              <a:t>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388763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0BE0A5-1AA4-F04B-9653-0EF8898DE19D}" type="datetimeFigureOut">
              <a:rPr lang="en-US" smtClean="0"/>
              <a:t>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3071460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BE0A5-1AA4-F04B-9653-0EF8898DE19D}"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354316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30BE0A5-1AA4-F04B-9653-0EF8898DE19D}" type="datetimeFigureOut">
              <a:rPr lang="en-US" smtClean="0"/>
              <a:t>7/20/21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D97208A-5BCF-A44B-9D7F-B8E6EC8CD5B9}" type="slidenum">
              <a:rPr lang="en-US" smtClean="0"/>
              <a:t>‹#›</a:t>
            </a:fld>
            <a:endParaRPr lang="en-US"/>
          </a:p>
        </p:txBody>
      </p:sp>
    </p:spTree>
    <p:extLst>
      <p:ext uri="{BB962C8B-B14F-4D97-AF65-F5344CB8AC3E}">
        <p14:creationId xmlns:p14="http://schemas.microsoft.com/office/powerpoint/2010/main" val="307666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BE0A5-1AA4-F04B-9653-0EF8898DE19D}"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69146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BE0A5-1AA4-F04B-9653-0EF8898DE19D}"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135200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429239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BE0A5-1AA4-F04B-9653-0EF8898DE19D}" type="datetimeFigureOut">
              <a:rPr lang="en-US" smtClean="0"/>
              <a:t>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245997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0BE0A5-1AA4-F04B-9653-0EF8898DE19D}" type="datetimeFigureOut">
              <a:rPr lang="en-US" smtClean="0"/>
              <a:t>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419301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0BE0A5-1AA4-F04B-9653-0EF8898DE19D}" type="datetimeFigureOut">
              <a:rPr lang="en-US" smtClean="0"/>
              <a:t>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148037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17419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0BE0A5-1AA4-F04B-9653-0EF8898DE19D}"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7208A-5BCF-A44B-9D7F-B8E6EC8CD5B9}" type="slidenum">
              <a:rPr lang="en-US" smtClean="0"/>
              <a:t>‹#›</a:t>
            </a:fld>
            <a:endParaRPr lang="en-US"/>
          </a:p>
        </p:txBody>
      </p:sp>
    </p:spTree>
    <p:extLst>
      <p:ext uri="{BB962C8B-B14F-4D97-AF65-F5344CB8AC3E}">
        <p14:creationId xmlns:p14="http://schemas.microsoft.com/office/powerpoint/2010/main" val="101858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55000">
              <a:srgbClr val="FEFEFE"/>
            </a:gs>
            <a:gs pos="100000">
              <a:srgbClr val="F1F1F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0BE0A5-1AA4-F04B-9653-0EF8898DE19D}" type="datetimeFigureOut">
              <a:rPr lang="en-US" smtClean="0"/>
              <a:t>7/20/21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D97208A-5BCF-A44B-9D7F-B8E6EC8CD5B9}" type="slidenum">
              <a:rPr lang="en-US" smtClean="0"/>
              <a:t>‹#›</a:t>
            </a:fld>
            <a:endParaRPr lang="en-US"/>
          </a:p>
        </p:txBody>
      </p:sp>
    </p:spTree>
    <p:extLst>
      <p:ext uri="{BB962C8B-B14F-4D97-AF65-F5344CB8AC3E}">
        <p14:creationId xmlns:p14="http://schemas.microsoft.com/office/powerpoint/2010/main" val="3435999952"/>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11.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notesSlide" Target="../notesSlides/notesSlide14.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8.png"/><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8.png"/><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8.png"/><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8.png"/><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sv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sv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sv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slide" Target="slide4.xml"/><Relationship Id="rId5" Type="http://schemas.openxmlformats.org/officeDocument/2006/relationships/image" Target="../media/image7.jpe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6.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2.xml"/><Relationship Id="rId7" Type="http://schemas.openxmlformats.org/officeDocument/2006/relationships/image" Target="../media/image5.sv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notesSlide" Target="../notesSlides/notesSlide7.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4C39F-90BB-384E-83D2-6DB9865D9DBE}"/>
              </a:ext>
            </a:extLst>
          </p:cNvPr>
          <p:cNvSpPr>
            <a:spLocks noGrp="1"/>
          </p:cNvSpPr>
          <p:nvPr>
            <p:ph type="title"/>
          </p:nvPr>
        </p:nvSpPr>
        <p:spPr/>
        <p:txBody>
          <a:bodyPr/>
          <a:lstStyle/>
          <a:p>
            <a:r>
              <a:rPr lang="en-US" sz="3600" dirty="0">
                <a:latin typeface="Trebuchet MS" panose="020B0703020202090204" pitchFamily="34" charset="0"/>
              </a:rPr>
              <a:t>General Design Notes:</a:t>
            </a:r>
          </a:p>
        </p:txBody>
      </p:sp>
      <p:sp>
        <p:nvSpPr>
          <p:cNvPr id="5" name="Content Placeholder 4">
            <a:extLst>
              <a:ext uri="{FF2B5EF4-FFF2-40B4-BE49-F238E27FC236}">
                <a16:creationId xmlns:a16="http://schemas.microsoft.com/office/drawing/2014/main" id="{6C067C59-81D2-FD42-AD1C-21F308F12CB9}"/>
              </a:ext>
            </a:extLst>
          </p:cNvPr>
          <p:cNvSpPr>
            <a:spLocks noGrp="1"/>
          </p:cNvSpPr>
          <p:nvPr>
            <p:ph idx="1"/>
          </p:nvPr>
        </p:nvSpPr>
        <p:spPr/>
        <p:txBody>
          <a:bodyPr>
            <a:normAutofit fontScale="77500" lnSpcReduction="20000"/>
          </a:bodyPr>
          <a:lstStyle/>
          <a:p>
            <a:pPr marL="0" indent="0">
              <a:buNone/>
            </a:pPr>
            <a:r>
              <a:rPr lang="en-US" sz="2800" b="1" u="sng" dirty="0">
                <a:solidFill>
                  <a:schemeClr val="bg1"/>
                </a:solidFill>
                <a:latin typeface="Trebuchet MS" panose="020B0703020202090204" pitchFamily="34" charset="0"/>
              </a:rPr>
              <a:t>Colors</a:t>
            </a:r>
          </a:p>
          <a:p>
            <a:pPr marL="0" indent="0">
              <a:buNone/>
            </a:pPr>
            <a:r>
              <a:rPr lang="en-US" sz="2800" dirty="0">
                <a:solidFill>
                  <a:schemeClr val="bg1"/>
                </a:solidFill>
                <a:latin typeface="Trebuchet MS" panose="020B0703020202090204" pitchFamily="34" charset="0"/>
              </a:rPr>
              <a:t>Theme: Incorporate school colors (burgundy, black, and silver/grey)</a:t>
            </a:r>
          </a:p>
          <a:p>
            <a:pPr marL="0" indent="0">
              <a:buNone/>
            </a:pPr>
            <a:r>
              <a:rPr lang="en-US" sz="2800" dirty="0">
                <a:solidFill>
                  <a:schemeClr val="bg1"/>
                </a:solidFill>
                <a:latin typeface="Trebuchet MS" panose="020B0703020202090204" pitchFamily="34" charset="0"/>
              </a:rPr>
              <a:t>Headings/Titles: White font</a:t>
            </a:r>
          </a:p>
          <a:p>
            <a:pPr marL="0" indent="0">
              <a:buNone/>
            </a:pPr>
            <a:r>
              <a:rPr lang="en-US" sz="2800" dirty="0">
                <a:solidFill>
                  <a:schemeClr val="bg1"/>
                </a:solidFill>
                <a:latin typeface="Trebuchet MS" panose="020B0703020202090204" pitchFamily="34" charset="0"/>
              </a:rPr>
              <a:t>Body Text: Black font</a:t>
            </a:r>
          </a:p>
          <a:p>
            <a:pPr marL="0" indent="0">
              <a:buNone/>
            </a:pPr>
            <a:r>
              <a:rPr lang="en-US" sz="2800" dirty="0">
                <a:solidFill>
                  <a:schemeClr val="bg1"/>
                </a:solidFill>
                <a:latin typeface="Trebuchet MS" panose="020B0703020202090204" pitchFamily="34" charset="0"/>
              </a:rPr>
              <a:t>Labels: White font</a:t>
            </a:r>
          </a:p>
          <a:p>
            <a:pPr marL="0" indent="0">
              <a:buNone/>
            </a:pPr>
            <a:endParaRPr lang="en-US" sz="2800" dirty="0">
              <a:solidFill>
                <a:schemeClr val="bg1"/>
              </a:solidFill>
              <a:latin typeface="Trebuchet MS" panose="020B0703020202090204" pitchFamily="34" charset="0"/>
            </a:endParaRPr>
          </a:p>
          <a:p>
            <a:pPr marL="0" indent="0">
              <a:buNone/>
            </a:pPr>
            <a:r>
              <a:rPr lang="en-US" sz="2800" b="1" u="sng" dirty="0">
                <a:solidFill>
                  <a:schemeClr val="bg1"/>
                </a:solidFill>
                <a:latin typeface="Trebuchet MS" panose="020B0703020202090204" pitchFamily="34" charset="0"/>
              </a:rPr>
              <a:t>Fonts</a:t>
            </a:r>
          </a:p>
          <a:p>
            <a:r>
              <a:rPr lang="en-US" sz="2800" dirty="0">
                <a:solidFill>
                  <a:schemeClr val="bg1"/>
                </a:solidFill>
                <a:latin typeface="Trebuchet MS" panose="020B0703020202090204" pitchFamily="34" charset="0"/>
              </a:rPr>
              <a:t>Titles in size 49 Trebuchet MS (Headings) font</a:t>
            </a:r>
          </a:p>
          <a:p>
            <a:pPr lvl="1"/>
            <a:r>
              <a:rPr lang="en-US" sz="2800" dirty="0">
                <a:solidFill>
                  <a:schemeClr val="bg1"/>
                </a:solidFill>
                <a:latin typeface="Trebuchet MS" panose="020B0703020202090204" pitchFamily="34" charset="0"/>
              </a:rPr>
              <a:t>Headings in size 36 Trebuchet MS (Headings) font</a:t>
            </a:r>
          </a:p>
          <a:p>
            <a:pPr lvl="2"/>
            <a:r>
              <a:rPr lang="en-US" sz="2800" dirty="0">
                <a:solidFill>
                  <a:schemeClr val="bg1"/>
                </a:solidFill>
                <a:latin typeface="Trebuchet MS" panose="020B0703020202090204" pitchFamily="34" charset="0"/>
              </a:rPr>
              <a:t>Body text in size 26 Trebuchet MS (Body) font</a:t>
            </a:r>
          </a:p>
          <a:p>
            <a:pPr lvl="2"/>
            <a:endParaRPr lang="en-US" dirty="0">
              <a:solidFill>
                <a:schemeClr val="bg1"/>
              </a:solidFill>
            </a:endParaRPr>
          </a:p>
        </p:txBody>
      </p:sp>
    </p:spTree>
    <p:extLst>
      <p:ext uri="{BB962C8B-B14F-4D97-AF65-F5344CB8AC3E}">
        <p14:creationId xmlns:p14="http://schemas.microsoft.com/office/powerpoint/2010/main" val="105339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Goals vs. Objectives</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Goals vs. Objectives</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8</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identify the differences between course goals and course objectives</a:t>
            </a: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So why do we need both goals and objectives? Our course goal provides our learners with an overarching statement about the course, describing the big “take </a:t>
            </a:r>
            <a:r>
              <a:rPr lang="en-US" b="1" dirty="0" err="1">
                <a:solidFill>
                  <a:schemeClr val="bg1"/>
                </a:solidFill>
              </a:rPr>
              <a:t>aways</a:t>
            </a:r>
            <a:r>
              <a:rPr lang="en-US" b="1" dirty="0">
                <a:solidFill>
                  <a:schemeClr val="bg1"/>
                </a:solidFill>
              </a:rPr>
              <a:t>” that students will walk away with once the course is over. However, our learning objectives provide more detail into what the leaners will do or achieve within the course. Think of the learning objectives as the steps that leaners will take to achieve your course overall goals. </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b="1" i="1" dirty="0">
                <a:solidFill>
                  <a:schemeClr val="bg1"/>
                </a:solidFill>
              </a:rPr>
              <a:t>Image</a:t>
            </a:r>
            <a:r>
              <a:rPr lang="en-US" dirty="0">
                <a:solidFill>
                  <a:schemeClr val="bg1"/>
                </a:solidFill>
              </a:rPr>
              <a:t>: Insert three arrows with the term “objective” inside ” in size 16 Trebuchet MS (Body) font. Order them horizontally from left to right. After the third arrow insert a rectangle with the term “goal inside in size 36 Trebuchet MS (Body) font.</a:t>
            </a:r>
          </a:p>
          <a:p>
            <a:r>
              <a:rPr lang="en-US" b="1" i="1" dirty="0">
                <a:solidFill>
                  <a:schemeClr val="bg1"/>
                </a:solidFill>
              </a:rPr>
              <a:t>Animation</a:t>
            </a:r>
            <a:r>
              <a:rPr lang="en-US" dirty="0">
                <a:solidFill>
                  <a:schemeClr val="bg1"/>
                </a:solidFill>
              </a:rPr>
              <a:t>: As  the narrator says “think of the objectives as the steppingstones” change each “objective” arrow to burgundy one after another. Then change the ”goal” rectangle to gold.</a:t>
            </a:r>
          </a:p>
        </p:txBody>
      </p:sp>
      <p:pic>
        <p:nvPicPr>
          <p:cNvPr id="13" name="Graphic 12" descr="Home with solid fill">
            <a:hlinkClick r:id="rId5" action="ppaction://hlinksldjump"/>
            <a:extLst>
              <a:ext uri="{FF2B5EF4-FFF2-40B4-BE49-F238E27FC236}">
                <a16:creationId xmlns:a16="http://schemas.microsoft.com/office/drawing/2014/main" id="{FBE83F1C-36BD-A649-A1DA-3E2A69AC08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4" name="Right Arrow 13">
            <a:hlinkClick r:id="" action="ppaction://hlinkshowjump?jump=nextslide"/>
            <a:extLst>
              <a:ext uri="{FF2B5EF4-FFF2-40B4-BE49-F238E27FC236}">
                <a16:creationId xmlns:a16="http://schemas.microsoft.com/office/drawing/2014/main" id="{377F9CE8-A925-5F40-AD68-25E7C52532CE}"/>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a:extLst>
              <a:ext uri="{FF2B5EF4-FFF2-40B4-BE49-F238E27FC236}">
                <a16:creationId xmlns:a16="http://schemas.microsoft.com/office/drawing/2014/main" id="{E2807482-F114-3749-8AF5-88D53841039F}"/>
              </a:ext>
            </a:extLst>
          </p:cNvPr>
          <p:cNvSpPr/>
          <p:nvPr/>
        </p:nvSpPr>
        <p:spPr>
          <a:xfrm>
            <a:off x="277108" y="3655231"/>
            <a:ext cx="2811532" cy="1500622"/>
          </a:xfrm>
          <a:prstGeom prst="chevron">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Objective</a:t>
            </a:r>
          </a:p>
        </p:txBody>
      </p:sp>
      <p:sp>
        <p:nvSpPr>
          <p:cNvPr id="20" name="Rounded Rectangle 19">
            <a:extLst>
              <a:ext uri="{FF2B5EF4-FFF2-40B4-BE49-F238E27FC236}">
                <a16:creationId xmlns:a16="http://schemas.microsoft.com/office/drawing/2014/main" id="{4D29E4F3-F828-F54F-BE3D-239D7718E677}"/>
              </a:ext>
            </a:extLst>
          </p:cNvPr>
          <p:cNvSpPr/>
          <p:nvPr/>
        </p:nvSpPr>
        <p:spPr>
          <a:xfrm>
            <a:off x="8210061" y="2979588"/>
            <a:ext cx="3033029" cy="2603013"/>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Goal</a:t>
            </a:r>
          </a:p>
        </p:txBody>
      </p:sp>
      <p:sp>
        <p:nvSpPr>
          <p:cNvPr id="21" name="Chevron 20">
            <a:extLst>
              <a:ext uri="{FF2B5EF4-FFF2-40B4-BE49-F238E27FC236}">
                <a16:creationId xmlns:a16="http://schemas.microsoft.com/office/drawing/2014/main" id="{7D9B27CE-3AA3-EB4E-B46E-4B182D0A7980}"/>
              </a:ext>
            </a:extLst>
          </p:cNvPr>
          <p:cNvSpPr/>
          <p:nvPr/>
        </p:nvSpPr>
        <p:spPr>
          <a:xfrm>
            <a:off x="2741729" y="3655231"/>
            <a:ext cx="2811532" cy="1500622"/>
          </a:xfrm>
          <a:prstGeom prst="chevron">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Objective</a:t>
            </a:r>
          </a:p>
        </p:txBody>
      </p:sp>
      <p:sp>
        <p:nvSpPr>
          <p:cNvPr id="22" name="Chevron 21">
            <a:extLst>
              <a:ext uri="{FF2B5EF4-FFF2-40B4-BE49-F238E27FC236}">
                <a16:creationId xmlns:a16="http://schemas.microsoft.com/office/drawing/2014/main" id="{5F255709-FCA0-5A48-8343-DF12B63ADAF7}"/>
              </a:ext>
            </a:extLst>
          </p:cNvPr>
          <p:cNvSpPr/>
          <p:nvPr/>
        </p:nvSpPr>
        <p:spPr>
          <a:xfrm>
            <a:off x="5206350" y="3686465"/>
            <a:ext cx="2811532" cy="1500622"/>
          </a:xfrm>
          <a:prstGeom prst="chevron">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Objective</a:t>
            </a:r>
          </a:p>
        </p:txBody>
      </p:sp>
      <p:sp>
        <p:nvSpPr>
          <p:cNvPr id="23" name="Right Arrow 22">
            <a:hlinkClick r:id="" action="ppaction://hlinkshowjump?jump=previousslide"/>
            <a:extLst>
              <a:ext uri="{FF2B5EF4-FFF2-40B4-BE49-F238E27FC236}">
                <a16:creationId xmlns:a16="http://schemas.microsoft.com/office/drawing/2014/main" id="{276ABD14-9A89-7F4D-8C92-A1F78AAF03CB}"/>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udio 15">
            <a:hlinkClick r:id="" action="ppaction://media"/>
            <a:extLst>
              <a:ext uri="{FF2B5EF4-FFF2-40B4-BE49-F238E27FC236}">
                <a16:creationId xmlns:a16="http://schemas.microsoft.com/office/drawing/2014/main" id="{955CA90B-74D4-AA49-8224-1748AEDD36B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09282555"/>
      </p:ext>
    </p:extLst>
  </p:cSld>
  <p:clrMapOvr>
    <a:masterClrMapping/>
  </p:clrMapOvr>
  <mc:AlternateContent xmlns:mc="http://schemas.openxmlformats.org/markup-compatibility/2006" xmlns:p14="http://schemas.microsoft.com/office/powerpoint/2010/main">
    <mc:Choice Requires="p14">
      <p:transition spd="slow" p14:dur="2000" advTm="28986"/>
    </mc:Choice>
    <mc:Fallback xmlns="">
      <p:transition spd="slow" advTm="28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1" presetClass="emph" presetSubtype="2" fill="hold" nodeType="withEffect">
                                  <p:stCondLst>
                                    <p:cond delay="0"/>
                                  </p:stCondLst>
                                  <p:childTnLst>
                                    <p:animClr clrSpc="rgb" dir="cw">
                                      <p:cBhvr>
                                        <p:cTn id="8" dur="1000" fill="hold"/>
                                        <p:tgtEl>
                                          <p:spTgt spid="17"/>
                                        </p:tgtEl>
                                        <p:attrNameLst>
                                          <p:attrName>fillcolor</p:attrName>
                                        </p:attrNameLst>
                                      </p:cBhvr>
                                      <p:to>
                                        <a:schemeClr val="accent1"/>
                                      </p:to>
                                    </p:animClr>
                                    <p:set>
                                      <p:cBhvr>
                                        <p:cTn id="9" dur="1000" fill="hold"/>
                                        <p:tgtEl>
                                          <p:spTgt spid="17"/>
                                        </p:tgtEl>
                                        <p:attrNameLst>
                                          <p:attrName>fill.type</p:attrName>
                                        </p:attrNameLst>
                                      </p:cBhvr>
                                      <p:to>
                                        <p:strVal val="solid"/>
                                      </p:to>
                                    </p:set>
                                    <p:set>
                                      <p:cBhvr>
                                        <p:cTn id="10" dur="1000" fill="hold"/>
                                        <p:tgtEl>
                                          <p:spTgt spid="17"/>
                                        </p:tgtEl>
                                        <p:attrNameLst>
                                          <p:attrName>fill.on</p:attrName>
                                        </p:attrNameLst>
                                      </p:cBhvr>
                                      <p:to>
                                        <p:strVal val="true"/>
                                      </p:to>
                                    </p:set>
                                  </p:childTnLst>
                                </p:cTn>
                              </p:par>
                            </p:childTnLst>
                          </p:cTn>
                        </p:par>
                        <p:par>
                          <p:cTn id="11" fill="hold">
                            <p:stCondLst>
                              <p:cond delay="1000"/>
                            </p:stCondLst>
                            <p:childTnLst>
                              <p:par>
                                <p:cTn id="12" presetID="1" presetClass="emph" presetSubtype="2" fill="hold" nodeType="afterEffect">
                                  <p:stCondLst>
                                    <p:cond delay="0"/>
                                  </p:stCondLst>
                                  <p:childTnLst>
                                    <p:animClr clrSpc="rgb" dir="cw">
                                      <p:cBhvr>
                                        <p:cTn id="13" dur="1000" fill="hold"/>
                                        <p:tgtEl>
                                          <p:spTgt spid="21"/>
                                        </p:tgtEl>
                                        <p:attrNameLst>
                                          <p:attrName>fillcolor</p:attrName>
                                        </p:attrNameLst>
                                      </p:cBhvr>
                                      <p:to>
                                        <a:schemeClr val="accent1"/>
                                      </p:to>
                                    </p:animClr>
                                    <p:set>
                                      <p:cBhvr>
                                        <p:cTn id="14" dur="1000" fill="hold"/>
                                        <p:tgtEl>
                                          <p:spTgt spid="21"/>
                                        </p:tgtEl>
                                        <p:attrNameLst>
                                          <p:attrName>fill.type</p:attrName>
                                        </p:attrNameLst>
                                      </p:cBhvr>
                                      <p:to>
                                        <p:strVal val="solid"/>
                                      </p:to>
                                    </p:set>
                                    <p:set>
                                      <p:cBhvr>
                                        <p:cTn id="15" dur="1000" fill="hold"/>
                                        <p:tgtEl>
                                          <p:spTgt spid="21"/>
                                        </p:tgtEl>
                                        <p:attrNameLst>
                                          <p:attrName>fill.on</p:attrName>
                                        </p:attrNameLst>
                                      </p:cBhvr>
                                      <p:to>
                                        <p:strVal val="true"/>
                                      </p:to>
                                    </p:set>
                                  </p:childTnLst>
                                </p:cTn>
                              </p:par>
                            </p:childTnLst>
                          </p:cTn>
                        </p:par>
                        <p:par>
                          <p:cTn id="16" fill="hold">
                            <p:stCondLst>
                              <p:cond delay="2000"/>
                            </p:stCondLst>
                            <p:childTnLst>
                              <p:par>
                                <p:cTn id="17" presetID="1" presetClass="emph" presetSubtype="2" fill="hold" nodeType="afterEffect">
                                  <p:stCondLst>
                                    <p:cond delay="0"/>
                                  </p:stCondLst>
                                  <p:childTnLst>
                                    <p:animClr clrSpc="rgb" dir="cw">
                                      <p:cBhvr>
                                        <p:cTn id="18" dur="1000" fill="hold"/>
                                        <p:tgtEl>
                                          <p:spTgt spid="22"/>
                                        </p:tgtEl>
                                        <p:attrNameLst>
                                          <p:attrName>fillcolor</p:attrName>
                                        </p:attrNameLst>
                                      </p:cBhvr>
                                      <p:to>
                                        <a:schemeClr val="accent1"/>
                                      </p:to>
                                    </p:animClr>
                                    <p:set>
                                      <p:cBhvr>
                                        <p:cTn id="19" dur="1000" fill="hold"/>
                                        <p:tgtEl>
                                          <p:spTgt spid="22"/>
                                        </p:tgtEl>
                                        <p:attrNameLst>
                                          <p:attrName>fill.type</p:attrName>
                                        </p:attrNameLst>
                                      </p:cBhvr>
                                      <p:to>
                                        <p:strVal val="solid"/>
                                      </p:to>
                                    </p:set>
                                    <p:set>
                                      <p:cBhvr>
                                        <p:cTn id="20" dur="1000" fill="hold"/>
                                        <p:tgtEl>
                                          <p:spTgt spid="22"/>
                                        </p:tgtEl>
                                        <p:attrNameLst>
                                          <p:attrName>fill.on</p:attrName>
                                        </p:attrNameLst>
                                      </p:cBhvr>
                                      <p:to>
                                        <p:strVal val="true"/>
                                      </p:to>
                                    </p:set>
                                  </p:childTnLst>
                                </p:cTn>
                              </p:par>
                            </p:childTnLst>
                          </p:cTn>
                        </p:par>
                        <p:par>
                          <p:cTn id="21" fill="hold">
                            <p:stCondLst>
                              <p:cond delay="3000"/>
                            </p:stCondLst>
                            <p:childTnLst>
                              <p:par>
                                <p:cTn id="22" presetID="26" presetClass="emph" presetSubtype="0" fill="hold" grpId="0" nodeType="afterEffect">
                                  <p:stCondLst>
                                    <p:cond delay="0"/>
                                  </p:stCondLst>
                                  <p:childTnLst>
                                    <p:animEffect transition="out" filter="fade">
                                      <p:cBhvr>
                                        <p:cTn id="23" dur="1000" tmFilter="0, 0; .2, .5; .8, .5; 1, 0"/>
                                        <p:tgtEl>
                                          <p:spTgt spid="20"/>
                                        </p:tgtEl>
                                      </p:cBhvr>
                                    </p:animEffect>
                                    <p:animScale>
                                      <p:cBhvr>
                                        <p:cTn id="24" dur="500" autoRev="1" fill="hold"/>
                                        <p:tgtEl>
                                          <p:spTgt spid="20"/>
                                        </p:tgtEl>
                                      </p:cBhvr>
                                      <p:by x="105000" y="105000"/>
                                    </p:animScale>
                                  </p:childTnLst>
                                </p:cTn>
                              </p:par>
                              <p:par>
                                <p:cTn id="25" presetID="1" presetClass="emph" presetSubtype="2" fill="hold" nodeType="withEffect">
                                  <p:stCondLst>
                                    <p:cond delay="0"/>
                                  </p:stCondLst>
                                  <p:childTnLst>
                                    <p:animClr clrSpc="rgb" dir="cw">
                                      <p:cBhvr>
                                        <p:cTn id="26" dur="2000" fill="hold"/>
                                        <p:tgtEl>
                                          <p:spTgt spid="20"/>
                                        </p:tgtEl>
                                        <p:attrNameLst>
                                          <p:attrName>fillcolor</p:attrName>
                                        </p:attrNameLst>
                                      </p:cBhvr>
                                      <p:to>
                                        <a:srgbClr val="E6C24D"/>
                                      </p:to>
                                    </p:animClr>
                                    <p:set>
                                      <p:cBhvr>
                                        <p:cTn id="27" dur="2000" fill="hold"/>
                                        <p:tgtEl>
                                          <p:spTgt spid="20"/>
                                        </p:tgtEl>
                                        <p:attrNameLst>
                                          <p:attrName>fill.type</p:attrName>
                                        </p:attrNameLst>
                                      </p:cBhvr>
                                      <p:to>
                                        <p:strVal val="solid"/>
                                      </p:to>
                                    </p:set>
                                    <p:set>
                                      <p:cBhvr>
                                        <p:cTn id="28"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6"/>
                </p:tgtEl>
              </p:cMediaNode>
            </p:audio>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16992-EFA8-F24C-B85E-E660A7650CE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7" name="Rectangle 16">
            <a:extLst>
              <a:ext uri="{FF2B5EF4-FFF2-40B4-BE49-F238E27FC236}">
                <a16:creationId xmlns:a16="http://schemas.microsoft.com/office/drawing/2014/main" id="{505BD527-2D29-4643-B704-EE9B8EA706A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2, Course Goals</a:t>
            </a:r>
          </a:p>
        </p:txBody>
      </p:sp>
      <p:sp>
        <p:nvSpPr>
          <p:cNvPr id="19" name="Rectangle 18">
            <a:extLst>
              <a:ext uri="{FF2B5EF4-FFF2-40B4-BE49-F238E27FC236}">
                <a16:creationId xmlns:a16="http://schemas.microsoft.com/office/drawing/2014/main" id="{298B05D1-B586-0844-AFF4-0BDBD9120541}"/>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9</a:t>
            </a:r>
            <a:endParaRPr lang="en-US" dirty="0">
              <a:solidFill>
                <a:schemeClr val="bg1"/>
              </a:solidFill>
            </a:endParaRPr>
          </a:p>
        </p:txBody>
      </p:sp>
      <p:sp>
        <p:nvSpPr>
          <p:cNvPr id="21" name="Rectangle 20">
            <a:extLst>
              <a:ext uri="{FF2B5EF4-FFF2-40B4-BE49-F238E27FC236}">
                <a16:creationId xmlns:a16="http://schemas.microsoft.com/office/drawing/2014/main" id="{AB526D12-DD08-C543-B4F9-DDC9504EF2F7}"/>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sz="1600" dirty="0">
                <a:solidFill>
                  <a:schemeClr val="bg1"/>
                </a:solidFill>
              </a:rPr>
              <a:t>identify the differences between course goals and course objectives. </a:t>
            </a:r>
          </a:p>
          <a:p>
            <a:pPr marL="285750" indent="-285750">
              <a:buFont typeface="Arial" panose="020B0604020202020204" pitchFamily="34" charset="0"/>
              <a:buChar char="•"/>
            </a:pPr>
            <a:r>
              <a:rPr lang="en-US" sz="1600" dirty="0">
                <a:solidFill>
                  <a:schemeClr val="bg1"/>
                </a:solidFill>
              </a:rPr>
              <a:t>develop a goal statement for their course. </a:t>
            </a:r>
          </a:p>
          <a:p>
            <a:endParaRPr lang="en-US" dirty="0">
              <a:solidFill>
                <a:schemeClr val="bg1"/>
              </a:solidFill>
            </a:endParaRPr>
          </a:p>
        </p:txBody>
      </p:sp>
      <p:sp>
        <p:nvSpPr>
          <p:cNvPr id="23" name="Rectangle 22">
            <a:extLst>
              <a:ext uri="{FF2B5EF4-FFF2-40B4-BE49-F238E27FC236}">
                <a16:creationId xmlns:a16="http://schemas.microsoft.com/office/drawing/2014/main" id="{C55CD202-E319-B744-9235-FD3D57FEB55B}"/>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Module 2, Course Goals. Now let’s take a deeper look at how to create a course goal. </a:t>
            </a:r>
            <a:endParaRPr lang="en-US" dirty="0">
              <a:solidFill>
                <a:schemeClr val="bg1"/>
              </a:solidFill>
            </a:endParaRPr>
          </a:p>
        </p:txBody>
      </p:sp>
      <p:sp>
        <p:nvSpPr>
          <p:cNvPr id="25" name="Rectangle 24">
            <a:extLst>
              <a:ext uri="{FF2B5EF4-FFF2-40B4-BE49-F238E27FC236}">
                <a16:creationId xmlns:a16="http://schemas.microsoft.com/office/drawing/2014/main" id="{98849B6D-C4BC-BC4E-B0B8-CF2361A0341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7" name="Rectangle 26">
            <a:extLst>
              <a:ext uri="{FF2B5EF4-FFF2-40B4-BE49-F238E27FC236}">
                <a16:creationId xmlns:a16="http://schemas.microsoft.com/office/drawing/2014/main" id="{85375E97-DC52-D74E-83DA-34409D06605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Animation</a:t>
            </a:r>
            <a:r>
              <a:rPr lang="en-US" dirty="0">
                <a:solidFill>
                  <a:schemeClr val="bg1"/>
                </a:solidFill>
              </a:rPr>
              <a:t>: Module 2, Course Goals should turn burgundy when the narration begins.</a:t>
            </a:r>
          </a:p>
          <a:p>
            <a:endParaRPr lang="en-US" dirty="0">
              <a:solidFill>
                <a:schemeClr val="bg1"/>
              </a:solidFill>
            </a:endParaRPr>
          </a:p>
        </p:txBody>
      </p:sp>
      <p:sp>
        <p:nvSpPr>
          <p:cNvPr id="12" name="Title 1">
            <a:extLst>
              <a:ext uri="{FF2B5EF4-FFF2-40B4-BE49-F238E27FC236}">
                <a16:creationId xmlns:a16="http://schemas.microsoft.com/office/drawing/2014/main" id="{2FDD2BAD-FF57-094E-831F-C89FF8A2A97C}"/>
              </a:ext>
            </a:extLst>
          </p:cNvPr>
          <p:cNvSpPr txBox="1">
            <a:spLocks/>
          </p:cNvSpPr>
          <p:nvPr/>
        </p:nvSpPr>
        <p:spPr>
          <a:xfrm>
            <a:off x="-130807" y="793100"/>
            <a:ext cx="4638674" cy="1066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400" dirty="0"/>
              <a:t>Course Goals</a:t>
            </a:r>
          </a:p>
        </p:txBody>
      </p:sp>
      <p:sp>
        <p:nvSpPr>
          <p:cNvPr id="13" name="Rounded Rectangle 12">
            <a:extLst>
              <a:ext uri="{FF2B5EF4-FFF2-40B4-BE49-F238E27FC236}">
                <a16:creationId xmlns:a16="http://schemas.microsoft.com/office/drawing/2014/main" id="{41D10DDF-B604-7F47-A5AF-7B134B65D713}"/>
              </a:ext>
            </a:extLst>
          </p:cNvPr>
          <p:cNvSpPr/>
          <p:nvPr/>
        </p:nvSpPr>
        <p:spPr>
          <a:xfrm>
            <a:off x="685800" y="3633030"/>
            <a:ext cx="1874520" cy="1569297"/>
          </a:xfrm>
          <a:prstGeom prst="roundRect">
            <a:avLst/>
          </a:prstGeom>
          <a:solidFill>
            <a:schemeClr val="bg1">
              <a:lumMod val="50000"/>
              <a:lumOff val="5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4" name="Rounded Rectangle 13">
            <a:extLst>
              <a:ext uri="{FF2B5EF4-FFF2-40B4-BE49-F238E27FC236}">
                <a16:creationId xmlns:a16="http://schemas.microsoft.com/office/drawing/2014/main" id="{96C99F6C-C811-D645-94BB-732C043E1212}"/>
              </a:ext>
            </a:extLst>
          </p:cNvPr>
          <p:cNvSpPr/>
          <p:nvPr/>
        </p:nvSpPr>
        <p:spPr>
          <a:xfrm>
            <a:off x="2837661" y="3612921"/>
            <a:ext cx="1874520" cy="1589405"/>
          </a:xfrm>
          <a:prstGeom prst="roundRect">
            <a:avLst/>
          </a:prstGeom>
          <a:solidFill>
            <a:srgbClr val="8E1800"/>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6" name="Rounded Rectangle 15">
            <a:extLst>
              <a:ext uri="{FF2B5EF4-FFF2-40B4-BE49-F238E27FC236}">
                <a16:creationId xmlns:a16="http://schemas.microsoft.com/office/drawing/2014/main" id="{F2352AB4-E241-3C4B-9CD5-B7165F20414E}"/>
              </a:ext>
            </a:extLst>
          </p:cNvPr>
          <p:cNvSpPr/>
          <p:nvPr/>
        </p:nvSpPr>
        <p:spPr>
          <a:xfrm>
            <a:off x="4889655" y="3612921"/>
            <a:ext cx="1874520" cy="1589405"/>
          </a:xfrm>
          <a:prstGeom prst="roundRect">
            <a:avLst/>
          </a:prstGeom>
          <a:solidFill>
            <a:schemeClr val="bg1">
              <a:lumMod val="75000"/>
              <a:lumOff val="2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18" name="Rounded Rectangle 17">
            <a:extLst>
              <a:ext uri="{FF2B5EF4-FFF2-40B4-BE49-F238E27FC236}">
                <a16:creationId xmlns:a16="http://schemas.microsoft.com/office/drawing/2014/main" id="{5D69BF88-ED52-5C4B-BDAD-7A91B63A4F1B}"/>
              </a:ext>
            </a:extLst>
          </p:cNvPr>
          <p:cNvSpPr/>
          <p:nvPr/>
        </p:nvSpPr>
        <p:spPr>
          <a:xfrm>
            <a:off x="7034858" y="3612921"/>
            <a:ext cx="1874520" cy="1589405"/>
          </a:xfrm>
          <a:prstGeom prst="roundRect">
            <a:avLst/>
          </a:prstGeom>
          <a:solidFill>
            <a:schemeClr val="bg1">
              <a:lumMod val="85000"/>
              <a:lumOff val="1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0" name="Rounded Rectangle 19">
            <a:extLst>
              <a:ext uri="{FF2B5EF4-FFF2-40B4-BE49-F238E27FC236}">
                <a16:creationId xmlns:a16="http://schemas.microsoft.com/office/drawing/2014/main" id="{CAD8FCCB-C4C7-F948-8E50-A4AF73EF8180}"/>
              </a:ext>
            </a:extLst>
          </p:cNvPr>
          <p:cNvSpPr/>
          <p:nvPr/>
        </p:nvSpPr>
        <p:spPr>
          <a:xfrm>
            <a:off x="9180061" y="3660657"/>
            <a:ext cx="1874520" cy="1589405"/>
          </a:xfrm>
          <a:prstGeom prst="roundRect">
            <a:avLst/>
          </a:prstGeom>
          <a:solidFill>
            <a:schemeClr val="bg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2" name="Graphic 21" descr="Home with solid fill">
            <a:hlinkClick r:id="rId5" action="ppaction://hlinksldjump"/>
            <a:extLst>
              <a:ext uri="{FF2B5EF4-FFF2-40B4-BE49-F238E27FC236}">
                <a16:creationId xmlns:a16="http://schemas.microsoft.com/office/drawing/2014/main" id="{74A046AC-AB50-8248-8F1B-481F3C9B9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4" name="Right Arrow 23">
            <a:hlinkClick r:id="" action="ppaction://hlinkshowjump?jump=nextslide"/>
            <a:extLst>
              <a:ext uri="{FF2B5EF4-FFF2-40B4-BE49-F238E27FC236}">
                <a16:creationId xmlns:a16="http://schemas.microsoft.com/office/drawing/2014/main" id="{8DF712EB-E83B-C14A-AF61-A0C217868A3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hlinkClick r:id="" action="ppaction://hlinkshowjump?jump=previousslide"/>
            <a:extLst>
              <a:ext uri="{FF2B5EF4-FFF2-40B4-BE49-F238E27FC236}">
                <a16:creationId xmlns:a16="http://schemas.microsoft.com/office/drawing/2014/main" id="{C158F407-2FC5-BD46-AEB7-AAFB2A2B7FC6}"/>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DBE62DCE-6BED-204B-A769-8538628D5C7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97362879"/>
      </p:ext>
    </p:extLst>
  </p:cSld>
  <p:clrMapOvr>
    <a:masterClrMapping/>
  </p:clrMapOvr>
  <mc:AlternateContent xmlns:mc="http://schemas.openxmlformats.org/markup-compatibility/2006" xmlns:p14="http://schemas.microsoft.com/office/powerpoint/2010/main">
    <mc:Choice Requires="p14">
      <p:transition spd="slow" p14:dur="2000" advTm="9290"/>
    </mc:Choice>
    <mc:Fallback xmlns="">
      <p:transition spd="slow" advTm="9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4C43-7FF3-AA40-A134-E962AC88ADC1}"/>
              </a:ext>
            </a:extLst>
          </p:cNvPr>
          <p:cNvSpPr>
            <a:spLocks noGrp="1"/>
          </p:cNvSpPr>
          <p:nvPr>
            <p:ph type="title"/>
          </p:nvPr>
        </p:nvSpPr>
        <p:spPr/>
        <p:txBody>
          <a:bodyPr/>
          <a:lstStyle/>
          <a:p>
            <a:r>
              <a:rPr lang="en-US" dirty="0"/>
              <a:t>What are Course Goals?</a:t>
            </a:r>
          </a:p>
        </p:txBody>
      </p:sp>
      <p:sp>
        <p:nvSpPr>
          <p:cNvPr id="4" name="Rectangle 3">
            <a:extLst>
              <a:ext uri="{FF2B5EF4-FFF2-40B4-BE49-F238E27FC236}">
                <a16:creationId xmlns:a16="http://schemas.microsoft.com/office/drawing/2014/main" id="{BD53F1A9-F2E5-1C4E-B065-3A62ED86ECDE}"/>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9CE3D04A-7CE1-D54E-8F0A-22330836A260}"/>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Define Course Goals</a:t>
            </a:r>
          </a:p>
        </p:txBody>
      </p:sp>
      <p:sp>
        <p:nvSpPr>
          <p:cNvPr id="6" name="Rectangle 5">
            <a:extLst>
              <a:ext uri="{FF2B5EF4-FFF2-40B4-BE49-F238E27FC236}">
                <a16:creationId xmlns:a16="http://schemas.microsoft.com/office/drawing/2014/main" id="{188D213A-6CA2-0146-9013-4B9A77F74538}"/>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10</a:t>
            </a:r>
            <a:endParaRPr lang="en-US" dirty="0">
              <a:solidFill>
                <a:schemeClr val="bg1"/>
              </a:solidFill>
            </a:endParaRPr>
          </a:p>
        </p:txBody>
      </p:sp>
      <p:sp>
        <p:nvSpPr>
          <p:cNvPr id="7" name="Rectangle 6">
            <a:extLst>
              <a:ext uri="{FF2B5EF4-FFF2-40B4-BE49-F238E27FC236}">
                <a16:creationId xmlns:a16="http://schemas.microsoft.com/office/drawing/2014/main" id="{DE3A80A2-145F-9543-A31D-786479135372}"/>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develop a goal statement for their course. </a:t>
            </a:r>
          </a:p>
        </p:txBody>
      </p:sp>
      <p:sp>
        <p:nvSpPr>
          <p:cNvPr id="8" name="Rectangle 7">
            <a:extLst>
              <a:ext uri="{FF2B5EF4-FFF2-40B4-BE49-F238E27FC236}">
                <a16:creationId xmlns:a16="http://schemas.microsoft.com/office/drawing/2014/main" id="{28FB3754-B200-7C42-B1D0-BB0E44CF09D9}"/>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So what is a course goal? Your course goal is a broad statement that provides learners with a general overview of the content that will be covered within your course. Your course goal aims to provide a big picture of what learners can expect to see or achieve by taking this course and will also be the foundation for your learning objectives. </a:t>
            </a:r>
          </a:p>
        </p:txBody>
      </p:sp>
      <p:sp>
        <p:nvSpPr>
          <p:cNvPr id="9" name="Rectangle 8">
            <a:extLst>
              <a:ext uri="{FF2B5EF4-FFF2-40B4-BE49-F238E27FC236}">
                <a16:creationId xmlns:a16="http://schemas.microsoft.com/office/drawing/2014/main" id="{D2DB6916-CA81-8F4F-AE3C-65648BD66D1F}"/>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3C689AF0-CCAB-9045-970A-66DBB82D68AA}"/>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Animation</a:t>
            </a:r>
            <a:r>
              <a:rPr lang="en-US" dirty="0">
                <a:solidFill>
                  <a:schemeClr val="bg1"/>
                </a:solidFill>
              </a:rPr>
              <a:t> </a:t>
            </a:r>
            <a:r>
              <a:rPr lang="en-US" b="1" dirty="0">
                <a:solidFill>
                  <a:schemeClr val="bg1"/>
                </a:solidFill>
              </a:rPr>
              <a:t>Cue:</a:t>
            </a:r>
            <a:r>
              <a:rPr lang="en-US" dirty="0">
                <a:solidFill>
                  <a:schemeClr val="bg1"/>
                </a:solidFill>
              </a:rPr>
              <a:t> The grey “course goal” box will turn burgundy 2 seconds after the narration begins. </a:t>
            </a:r>
          </a:p>
        </p:txBody>
      </p:sp>
      <p:sp>
        <p:nvSpPr>
          <p:cNvPr id="12" name="Rounded Rectangle 11">
            <a:extLst>
              <a:ext uri="{FF2B5EF4-FFF2-40B4-BE49-F238E27FC236}">
                <a16:creationId xmlns:a16="http://schemas.microsoft.com/office/drawing/2014/main" id="{F0F9FDCB-DFA4-7A46-9F9C-83586901CEDB}"/>
              </a:ext>
            </a:extLst>
          </p:cNvPr>
          <p:cNvSpPr/>
          <p:nvPr/>
        </p:nvSpPr>
        <p:spPr>
          <a:xfrm>
            <a:off x="3617966" y="3343161"/>
            <a:ext cx="4902924" cy="632438"/>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Course Goal</a:t>
            </a:r>
          </a:p>
        </p:txBody>
      </p:sp>
      <p:sp>
        <p:nvSpPr>
          <p:cNvPr id="19" name="Down Arrow 18">
            <a:extLst>
              <a:ext uri="{FF2B5EF4-FFF2-40B4-BE49-F238E27FC236}">
                <a16:creationId xmlns:a16="http://schemas.microsoft.com/office/drawing/2014/main" id="{3A6F1594-099D-514E-839B-3EC2A3568E45}"/>
              </a:ext>
            </a:extLst>
          </p:cNvPr>
          <p:cNvSpPr/>
          <p:nvPr/>
        </p:nvSpPr>
        <p:spPr>
          <a:xfrm>
            <a:off x="7739480" y="4153213"/>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907A2F4E-795C-5C4A-944C-49D48155A9D0}"/>
              </a:ext>
            </a:extLst>
          </p:cNvPr>
          <p:cNvSpPr/>
          <p:nvPr/>
        </p:nvSpPr>
        <p:spPr>
          <a:xfrm>
            <a:off x="5233202" y="5196091"/>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sp>
        <p:nvSpPr>
          <p:cNvPr id="21" name="Rounded Rectangle 20">
            <a:extLst>
              <a:ext uri="{FF2B5EF4-FFF2-40B4-BE49-F238E27FC236}">
                <a16:creationId xmlns:a16="http://schemas.microsoft.com/office/drawing/2014/main" id="{F6A4ED0A-3D54-BB48-B884-9C5883B68F2F}"/>
              </a:ext>
            </a:extLst>
          </p:cNvPr>
          <p:cNvSpPr/>
          <p:nvPr/>
        </p:nvSpPr>
        <p:spPr>
          <a:xfrm>
            <a:off x="7111703" y="5187087"/>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 </a:t>
            </a:r>
          </a:p>
        </p:txBody>
      </p:sp>
      <p:sp>
        <p:nvSpPr>
          <p:cNvPr id="22" name="Down Arrow 21">
            <a:extLst>
              <a:ext uri="{FF2B5EF4-FFF2-40B4-BE49-F238E27FC236}">
                <a16:creationId xmlns:a16="http://schemas.microsoft.com/office/drawing/2014/main" id="{1A97FF13-9A5E-794A-889F-DB9FF5946A11}"/>
              </a:ext>
            </a:extLst>
          </p:cNvPr>
          <p:cNvSpPr/>
          <p:nvPr/>
        </p:nvSpPr>
        <p:spPr>
          <a:xfrm>
            <a:off x="5871691" y="4145239"/>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BC155F98-1513-8548-B2DB-7179ABBFF336}"/>
              </a:ext>
            </a:extLst>
          </p:cNvPr>
          <p:cNvSpPr/>
          <p:nvPr/>
        </p:nvSpPr>
        <p:spPr>
          <a:xfrm>
            <a:off x="3998519" y="4125167"/>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B262C5A-6E31-DE4B-81D0-BE7FF86CE566}"/>
              </a:ext>
            </a:extLst>
          </p:cNvPr>
          <p:cNvSpPr/>
          <p:nvPr/>
        </p:nvSpPr>
        <p:spPr>
          <a:xfrm>
            <a:off x="3398631" y="5184358"/>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sp>
        <p:nvSpPr>
          <p:cNvPr id="29" name="Rectangle 28">
            <a:extLst>
              <a:ext uri="{FF2B5EF4-FFF2-40B4-BE49-F238E27FC236}">
                <a16:creationId xmlns:a16="http://schemas.microsoft.com/office/drawing/2014/main" id="{650C034A-B7FD-7C4A-81D5-F9AEBE867402}"/>
              </a:ext>
            </a:extLst>
          </p:cNvPr>
          <p:cNvSpPr/>
          <p:nvPr/>
        </p:nvSpPr>
        <p:spPr>
          <a:xfrm>
            <a:off x="688916" y="2015146"/>
            <a:ext cx="12192000" cy="892552"/>
          </a:xfrm>
          <a:prstGeom prst="rect">
            <a:avLst/>
          </a:prstGeom>
        </p:spPr>
        <p:txBody>
          <a:bodyPr wrap="square">
            <a:spAutoFit/>
          </a:bodyPr>
          <a:lstStyle/>
          <a:p>
            <a:pPr lvl="2"/>
            <a:endParaRPr lang="en-US" sz="2600" dirty="0">
              <a:solidFill>
                <a:schemeClr val="bg1"/>
              </a:solidFill>
            </a:endParaRPr>
          </a:p>
          <a:p>
            <a:pPr lvl="2"/>
            <a:r>
              <a:rPr lang="en-US" sz="2600" dirty="0">
                <a:solidFill>
                  <a:schemeClr val="bg1"/>
                </a:solidFill>
              </a:rPr>
              <a:t>The course goal is a </a:t>
            </a:r>
            <a:r>
              <a:rPr lang="en-US" sz="2600" b="1" dirty="0">
                <a:solidFill>
                  <a:schemeClr val="bg1"/>
                </a:solidFill>
              </a:rPr>
              <a:t>general overview </a:t>
            </a:r>
            <a:r>
              <a:rPr lang="en-US" sz="2600" dirty="0">
                <a:solidFill>
                  <a:schemeClr val="bg1"/>
                </a:solidFill>
              </a:rPr>
              <a:t>of the course content.</a:t>
            </a:r>
          </a:p>
        </p:txBody>
      </p:sp>
      <p:pic>
        <p:nvPicPr>
          <p:cNvPr id="24" name="Graphic 23" descr="Home with solid fill">
            <a:hlinkClick r:id="rId5" action="ppaction://hlinksldjump"/>
            <a:extLst>
              <a:ext uri="{FF2B5EF4-FFF2-40B4-BE49-F238E27FC236}">
                <a16:creationId xmlns:a16="http://schemas.microsoft.com/office/drawing/2014/main" id="{337A7354-930E-F544-8656-4B2EA0D877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5" name="Right Arrow 24">
            <a:hlinkClick r:id="" action="ppaction://hlinkshowjump?jump=nextslide"/>
            <a:extLst>
              <a:ext uri="{FF2B5EF4-FFF2-40B4-BE49-F238E27FC236}">
                <a16:creationId xmlns:a16="http://schemas.microsoft.com/office/drawing/2014/main" id="{9E7D59BD-9059-6744-9C5F-206BC02F2EEB}"/>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hlinkClick r:id="" action="ppaction://hlinkshowjump?jump=previousslide"/>
            <a:extLst>
              <a:ext uri="{FF2B5EF4-FFF2-40B4-BE49-F238E27FC236}">
                <a16:creationId xmlns:a16="http://schemas.microsoft.com/office/drawing/2014/main" id="{87A3BD84-49C8-5B46-8D79-2CFDF3E28A68}"/>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59044724-66B0-5342-A0E0-16FE14A67D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20923107"/>
      </p:ext>
    </p:extLst>
  </p:cSld>
  <p:clrMapOvr>
    <a:masterClrMapping/>
  </p:clrMapOvr>
  <mc:AlternateContent xmlns:mc="http://schemas.openxmlformats.org/markup-compatibility/2006" xmlns:p14="http://schemas.microsoft.com/office/powerpoint/2010/main">
    <mc:Choice Requires="p14">
      <p:transition spd="slow" p14:dur="2000" advTm="25501"/>
    </mc:Choice>
    <mc:Fallback xmlns="">
      <p:transition spd="slow" advTm="25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emph" presetSubtype="2" fill="hold" nodeType="afterEffect">
                                  <p:stCondLst>
                                    <p:cond delay="2000"/>
                                  </p:stCondLst>
                                  <p:childTnLst>
                                    <p:animClr clrSpc="rgb" dir="cw">
                                      <p:cBhvr>
                                        <p:cTn id="9" dur="1000" fill="hold"/>
                                        <p:tgtEl>
                                          <p:spTgt spid="12"/>
                                        </p:tgtEl>
                                        <p:attrNameLst>
                                          <p:attrName>fillcolor</p:attrName>
                                        </p:attrNameLst>
                                      </p:cBhvr>
                                      <p:to>
                                        <a:schemeClr val="accent1"/>
                                      </p:to>
                                    </p:animClr>
                                    <p:set>
                                      <p:cBhvr>
                                        <p:cTn id="10" dur="1000" fill="hold"/>
                                        <p:tgtEl>
                                          <p:spTgt spid="12"/>
                                        </p:tgtEl>
                                        <p:attrNameLst>
                                          <p:attrName>fill.type</p:attrName>
                                        </p:attrNameLst>
                                      </p:cBhvr>
                                      <p:to>
                                        <p:strVal val="solid"/>
                                      </p:to>
                                    </p:set>
                                    <p:set>
                                      <p:cBhvr>
                                        <p:cTn id="11"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4C43-7FF3-AA40-A134-E962AC88ADC1}"/>
              </a:ext>
            </a:extLst>
          </p:cNvPr>
          <p:cNvSpPr>
            <a:spLocks noGrp="1"/>
          </p:cNvSpPr>
          <p:nvPr>
            <p:ph type="title"/>
          </p:nvPr>
        </p:nvSpPr>
        <p:spPr/>
        <p:txBody>
          <a:bodyPr/>
          <a:lstStyle/>
          <a:p>
            <a:r>
              <a:rPr lang="en-US" dirty="0"/>
              <a:t>Example Course Goals</a:t>
            </a:r>
          </a:p>
        </p:txBody>
      </p:sp>
      <p:sp>
        <p:nvSpPr>
          <p:cNvPr id="4" name="Rectangle 3">
            <a:extLst>
              <a:ext uri="{FF2B5EF4-FFF2-40B4-BE49-F238E27FC236}">
                <a16:creationId xmlns:a16="http://schemas.microsoft.com/office/drawing/2014/main" id="{BD53F1A9-F2E5-1C4E-B065-3A62ED86ECDE}"/>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9CE3D04A-7CE1-D54E-8F0A-22330836A260}"/>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Examples of Course Goals</a:t>
            </a:r>
          </a:p>
        </p:txBody>
      </p:sp>
      <p:sp>
        <p:nvSpPr>
          <p:cNvPr id="6" name="Rectangle 5">
            <a:extLst>
              <a:ext uri="{FF2B5EF4-FFF2-40B4-BE49-F238E27FC236}">
                <a16:creationId xmlns:a16="http://schemas.microsoft.com/office/drawing/2014/main" id="{188D213A-6CA2-0146-9013-4B9A77F74538}"/>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11</a:t>
            </a:r>
            <a:endParaRPr lang="en-US" dirty="0">
              <a:solidFill>
                <a:schemeClr val="bg1"/>
              </a:solidFill>
            </a:endParaRPr>
          </a:p>
        </p:txBody>
      </p:sp>
      <p:sp>
        <p:nvSpPr>
          <p:cNvPr id="7" name="Rectangle 6">
            <a:extLst>
              <a:ext uri="{FF2B5EF4-FFF2-40B4-BE49-F238E27FC236}">
                <a16:creationId xmlns:a16="http://schemas.microsoft.com/office/drawing/2014/main" id="{DE3A80A2-145F-9543-A31D-786479135372}"/>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develop a goal statement for their course. </a:t>
            </a:r>
          </a:p>
        </p:txBody>
      </p:sp>
      <p:sp>
        <p:nvSpPr>
          <p:cNvPr id="8" name="Rectangle 7">
            <a:extLst>
              <a:ext uri="{FF2B5EF4-FFF2-40B4-BE49-F238E27FC236}">
                <a16:creationId xmlns:a16="http://schemas.microsoft.com/office/drawing/2014/main" id="{28FB3754-B200-7C42-B1D0-BB0E44CF09D9}"/>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Here are a few examples of goal statements for courses in poetry, biology, and communications. Take a minute to look over or listen to these examples. Notice how they provide a broad perspective as to what will be taught by the instructor in each course, but do not provide much elaboration regarding how these outcomes will be achieved or assessed. Those areas will be elaborated on more when developing the course objectives.</a:t>
            </a:r>
          </a:p>
        </p:txBody>
      </p:sp>
      <p:sp>
        <p:nvSpPr>
          <p:cNvPr id="9" name="Rectangle 8">
            <a:extLst>
              <a:ext uri="{FF2B5EF4-FFF2-40B4-BE49-F238E27FC236}">
                <a16:creationId xmlns:a16="http://schemas.microsoft.com/office/drawing/2014/main" id="{D2DB6916-CA81-8F4F-AE3C-65648BD66D1F}"/>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3C689AF0-CCAB-9045-970A-66DBB82D68AA}"/>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b="1" i="1" dirty="0">
                <a:solidFill>
                  <a:schemeClr val="bg1"/>
                </a:solidFill>
              </a:rPr>
              <a:t>Audio</a:t>
            </a:r>
            <a:r>
              <a:rPr lang="en-US" b="1" dirty="0">
                <a:solidFill>
                  <a:schemeClr val="bg1"/>
                </a:solidFill>
              </a:rPr>
              <a:t>: </a:t>
            </a:r>
            <a:r>
              <a:rPr lang="en-US" dirty="0">
                <a:solidFill>
                  <a:schemeClr val="bg1"/>
                </a:solidFill>
              </a:rPr>
              <a:t>For accessibility, an audio recording that reads each example aloud will be provided. There will be a picture of a loudspeaker to the left of the example to indicate audio.</a:t>
            </a:r>
          </a:p>
        </p:txBody>
      </p:sp>
      <p:sp>
        <p:nvSpPr>
          <p:cNvPr id="27" name="Rounded Rectangle 26">
            <a:extLst>
              <a:ext uri="{FF2B5EF4-FFF2-40B4-BE49-F238E27FC236}">
                <a16:creationId xmlns:a16="http://schemas.microsoft.com/office/drawing/2014/main" id="{85B348D5-0E14-F840-9717-D37D619E5492}"/>
              </a:ext>
            </a:extLst>
          </p:cNvPr>
          <p:cNvSpPr/>
          <p:nvPr/>
        </p:nvSpPr>
        <p:spPr>
          <a:xfrm>
            <a:off x="680321" y="2345472"/>
            <a:ext cx="10536181" cy="1080939"/>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u="sng" dirty="0">
                <a:solidFill>
                  <a:schemeClr val="tx1"/>
                </a:solidFill>
              </a:rPr>
              <a:t>Poetry Course Goal</a:t>
            </a:r>
          </a:p>
          <a:p>
            <a:pPr lvl="2"/>
            <a:r>
              <a:rPr lang="en-US" sz="1600" dirty="0">
                <a:solidFill>
                  <a:schemeClr val="tx1"/>
                </a:solidFill>
              </a:rPr>
              <a:t>Students will recognize and utilize devices used in writing poetry by reading and discussing work from various poets.</a:t>
            </a:r>
          </a:p>
        </p:txBody>
      </p:sp>
      <p:sp>
        <p:nvSpPr>
          <p:cNvPr id="28" name="Rounded Rectangle 27">
            <a:extLst>
              <a:ext uri="{FF2B5EF4-FFF2-40B4-BE49-F238E27FC236}">
                <a16:creationId xmlns:a16="http://schemas.microsoft.com/office/drawing/2014/main" id="{B46B7FC4-DE4C-1F4A-AB8F-8B9D47EFCC95}"/>
              </a:ext>
            </a:extLst>
          </p:cNvPr>
          <p:cNvSpPr/>
          <p:nvPr/>
        </p:nvSpPr>
        <p:spPr>
          <a:xfrm>
            <a:off x="680320" y="3683955"/>
            <a:ext cx="10536181" cy="1080939"/>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b="1" u="sng" dirty="0">
              <a:solidFill>
                <a:schemeClr val="bg1"/>
              </a:solidFill>
            </a:endParaRPr>
          </a:p>
          <a:p>
            <a:pPr lvl="2"/>
            <a:r>
              <a:rPr lang="en-US" sz="1600" b="1" u="sng" dirty="0">
                <a:solidFill>
                  <a:schemeClr val="tx1"/>
                </a:solidFill>
              </a:rPr>
              <a:t>Biology Course Goal</a:t>
            </a:r>
          </a:p>
          <a:p>
            <a:pPr lvl="2"/>
            <a:r>
              <a:rPr lang="en-US" sz="1600" dirty="0">
                <a:solidFill>
                  <a:schemeClr val="tx1"/>
                </a:solidFill>
              </a:rPr>
              <a:t>Students will investigate the fundamental molecular, cellular, and genetic principles characterizing living organisms and the role of the scientific method in the discovery of these principles.</a:t>
            </a:r>
          </a:p>
          <a:p>
            <a:pPr lvl="2"/>
            <a:endParaRPr lang="en-US" b="1" u="sng" dirty="0">
              <a:solidFill>
                <a:schemeClr val="bg1"/>
              </a:solidFill>
            </a:endParaRPr>
          </a:p>
        </p:txBody>
      </p:sp>
      <p:sp>
        <p:nvSpPr>
          <p:cNvPr id="29" name="Rounded Rectangle 28">
            <a:extLst>
              <a:ext uri="{FF2B5EF4-FFF2-40B4-BE49-F238E27FC236}">
                <a16:creationId xmlns:a16="http://schemas.microsoft.com/office/drawing/2014/main" id="{BA6385A3-555D-E74F-A1C6-68B98B45E3AE}"/>
              </a:ext>
            </a:extLst>
          </p:cNvPr>
          <p:cNvSpPr/>
          <p:nvPr/>
        </p:nvSpPr>
        <p:spPr>
          <a:xfrm>
            <a:off x="680320" y="5009956"/>
            <a:ext cx="10536181" cy="1080940"/>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u="sng" dirty="0">
                <a:solidFill>
                  <a:schemeClr val="tx1"/>
                </a:solidFill>
              </a:rPr>
              <a:t>Communications Course Goal</a:t>
            </a:r>
          </a:p>
          <a:p>
            <a:pPr lvl="2"/>
            <a:r>
              <a:rPr lang="en-US" sz="1600" dirty="0">
                <a:solidFill>
                  <a:schemeClr val="tx1"/>
                </a:solidFill>
              </a:rPr>
              <a:t>Students will understand the structures, functions, and historical development of the major mass media industries, as well as the impact they have had on American Society</a:t>
            </a:r>
          </a:p>
        </p:txBody>
      </p:sp>
      <p:pic>
        <p:nvPicPr>
          <p:cNvPr id="14" name="Graphic 13" descr="Home with solid fill">
            <a:hlinkClick r:id="rId5" action="ppaction://hlinksldjump"/>
            <a:extLst>
              <a:ext uri="{FF2B5EF4-FFF2-40B4-BE49-F238E27FC236}">
                <a16:creationId xmlns:a16="http://schemas.microsoft.com/office/drawing/2014/main" id="{0DB2194A-3348-ED4B-9D26-C6E1A89267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9DE2B73F-7E96-ED4A-A174-65196BD6D02E}"/>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1631F9E1-595A-D641-9AAD-B8D6C223C38C}"/>
              </a:ext>
            </a:extLst>
          </p:cNvPr>
          <p:cNvPicPr>
            <a:picLocks noChangeAspect="1"/>
          </p:cNvPicPr>
          <p:nvPr/>
        </p:nvPicPr>
        <p:blipFill>
          <a:blip r:embed="rId8"/>
          <a:stretch>
            <a:fillRect/>
          </a:stretch>
        </p:blipFill>
        <p:spPr>
          <a:xfrm>
            <a:off x="941631" y="2523199"/>
            <a:ext cx="660400" cy="673100"/>
          </a:xfrm>
          <a:prstGeom prst="rect">
            <a:avLst/>
          </a:prstGeom>
        </p:spPr>
      </p:pic>
      <p:pic>
        <p:nvPicPr>
          <p:cNvPr id="23" name="Picture 22" descr="Icon&#10;&#10;Description automatically generated">
            <a:extLst>
              <a:ext uri="{FF2B5EF4-FFF2-40B4-BE49-F238E27FC236}">
                <a16:creationId xmlns:a16="http://schemas.microsoft.com/office/drawing/2014/main" id="{DCAF68B7-58BC-8845-A60A-4F4C570A4119}"/>
              </a:ext>
            </a:extLst>
          </p:cNvPr>
          <p:cNvPicPr>
            <a:picLocks noChangeAspect="1"/>
          </p:cNvPicPr>
          <p:nvPr/>
        </p:nvPicPr>
        <p:blipFill>
          <a:blip r:embed="rId8"/>
          <a:stretch>
            <a:fillRect/>
          </a:stretch>
        </p:blipFill>
        <p:spPr>
          <a:xfrm>
            <a:off x="941631" y="3906302"/>
            <a:ext cx="660400" cy="673100"/>
          </a:xfrm>
          <a:prstGeom prst="rect">
            <a:avLst/>
          </a:prstGeom>
        </p:spPr>
      </p:pic>
      <p:pic>
        <p:nvPicPr>
          <p:cNvPr id="25" name="Picture 24" descr="Icon&#10;&#10;Description automatically generated">
            <a:extLst>
              <a:ext uri="{FF2B5EF4-FFF2-40B4-BE49-F238E27FC236}">
                <a16:creationId xmlns:a16="http://schemas.microsoft.com/office/drawing/2014/main" id="{A8D4EE74-E6D4-E943-9BAC-0947D74013B7}"/>
              </a:ext>
            </a:extLst>
          </p:cNvPr>
          <p:cNvPicPr>
            <a:picLocks noChangeAspect="1"/>
          </p:cNvPicPr>
          <p:nvPr/>
        </p:nvPicPr>
        <p:blipFill>
          <a:blip r:embed="rId8"/>
          <a:stretch>
            <a:fillRect/>
          </a:stretch>
        </p:blipFill>
        <p:spPr>
          <a:xfrm>
            <a:off x="941631" y="5213876"/>
            <a:ext cx="660400" cy="673100"/>
          </a:xfrm>
          <a:prstGeom prst="rect">
            <a:avLst/>
          </a:prstGeom>
        </p:spPr>
      </p:pic>
      <p:sp>
        <p:nvSpPr>
          <p:cNvPr id="30" name="Right Arrow 29">
            <a:hlinkClick r:id="" action="ppaction://hlinkshowjump?jump=previousslide"/>
            <a:extLst>
              <a:ext uri="{FF2B5EF4-FFF2-40B4-BE49-F238E27FC236}">
                <a16:creationId xmlns:a16="http://schemas.microsoft.com/office/drawing/2014/main" id="{3EF0A9AD-BF35-884D-8084-DD24558F6E9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457DF248-7828-1E47-B493-F9E1FCFB689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55838047"/>
      </p:ext>
    </p:extLst>
  </p:cSld>
  <p:clrMapOvr>
    <a:masterClrMapping/>
  </p:clrMapOvr>
  <mc:AlternateContent xmlns:mc="http://schemas.openxmlformats.org/markup-compatibility/2006" xmlns:p14="http://schemas.microsoft.com/office/powerpoint/2010/main">
    <mc:Choice Requires="p14">
      <p:transition spd="slow" p14:dur="2000" advTm="29166"/>
    </mc:Choice>
    <mc:Fallback xmlns="">
      <p:transition spd="slow" advTm="29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16992-EFA8-F24C-B85E-E660A7650CE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7" name="Rectangle 16">
            <a:extLst>
              <a:ext uri="{FF2B5EF4-FFF2-40B4-BE49-F238E27FC236}">
                <a16:creationId xmlns:a16="http://schemas.microsoft.com/office/drawing/2014/main" id="{505BD527-2D29-4643-B704-EE9B8EA706A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3, Creating Course Objectives</a:t>
            </a:r>
          </a:p>
        </p:txBody>
      </p:sp>
      <p:sp>
        <p:nvSpPr>
          <p:cNvPr id="19" name="Rectangle 18">
            <a:extLst>
              <a:ext uri="{FF2B5EF4-FFF2-40B4-BE49-F238E27FC236}">
                <a16:creationId xmlns:a16="http://schemas.microsoft.com/office/drawing/2014/main" id="{298B05D1-B586-0844-AFF4-0BDBD9120541}"/>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12</a:t>
            </a:r>
          </a:p>
        </p:txBody>
      </p:sp>
      <p:sp>
        <p:nvSpPr>
          <p:cNvPr id="21" name="Rectangle 20">
            <a:extLst>
              <a:ext uri="{FF2B5EF4-FFF2-40B4-BE49-F238E27FC236}">
                <a16:creationId xmlns:a16="http://schemas.microsoft.com/office/drawing/2014/main" id="{AB526D12-DD08-C543-B4F9-DDC9504EF2F7}"/>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endParaRPr lang="en-US" dirty="0">
              <a:solidFill>
                <a:schemeClr val="bg1"/>
              </a:solidFill>
            </a:endParaRPr>
          </a:p>
          <a:p>
            <a:pPr marL="171450" indent="-171450">
              <a:buFont typeface="Arial" panose="020B0604020202020204" pitchFamily="34" charset="0"/>
              <a:buChar char="•"/>
            </a:pPr>
            <a:r>
              <a:rPr lang="en-US" sz="1200" b="1" dirty="0">
                <a:solidFill>
                  <a:schemeClr val="bg1"/>
                </a:solidFill>
              </a:rPr>
              <a:t>identify the differences between course goals and course objectives.</a:t>
            </a:r>
            <a:r>
              <a:rPr lang="en-US" sz="1200" dirty="0">
                <a:solidFill>
                  <a:schemeClr val="bg1"/>
                </a:solidFill>
              </a:rPr>
              <a:t> </a:t>
            </a:r>
          </a:p>
          <a:p>
            <a:pPr marL="171450" indent="-171450">
              <a:buFont typeface="Arial" panose="020B0604020202020204" pitchFamily="34" charset="0"/>
              <a:buChar char="•"/>
            </a:pPr>
            <a:r>
              <a:rPr lang="en-US" sz="1200" b="1" dirty="0">
                <a:solidFill>
                  <a:schemeClr val="bg1"/>
                </a:solidFill>
              </a:rPr>
              <a:t>use ABCD principles to develop course objectives.</a:t>
            </a:r>
            <a:r>
              <a:rPr lang="en-US" sz="1200" dirty="0">
                <a:solidFill>
                  <a:schemeClr val="bg1"/>
                </a:solidFill>
              </a:rPr>
              <a:t> </a:t>
            </a:r>
          </a:p>
          <a:p>
            <a:pPr marL="171450" indent="-171450">
              <a:buFont typeface="Arial" panose="020B0604020202020204" pitchFamily="34" charset="0"/>
              <a:buChar char="•"/>
            </a:pPr>
            <a:r>
              <a:rPr lang="en-US" sz="1200" b="1" dirty="0">
                <a:solidFill>
                  <a:schemeClr val="bg1"/>
                </a:solidFill>
              </a:rPr>
              <a:t>use Bloom’s Taxonomy to develop course objectives. </a:t>
            </a:r>
            <a:endParaRPr lang="en-US" sz="1200" dirty="0">
              <a:solidFill>
                <a:schemeClr val="bg1"/>
              </a:solidFill>
            </a:endParaRPr>
          </a:p>
          <a:p>
            <a:pPr marL="171450" indent="-171450">
              <a:buFont typeface="Arial" panose="020B0604020202020204" pitchFamily="34" charset="0"/>
              <a:buChar char="•"/>
            </a:pPr>
            <a:endParaRPr lang="en-US" sz="1200" dirty="0">
              <a:solidFill>
                <a:schemeClr val="bg1"/>
              </a:solidFill>
            </a:endParaRPr>
          </a:p>
        </p:txBody>
      </p:sp>
      <p:sp>
        <p:nvSpPr>
          <p:cNvPr id="23" name="Rectangle 22">
            <a:extLst>
              <a:ext uri="{FF2B5EF4-FFF2-40B4-BE49-F238E27FC236}">
                <a16:creationId xmlns:a16="http://schemas.microsoft.com/office/drawing/2014/main" id="{C55CD202-E319-B744-9235-FD3D57FEB55B}"/>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Module 3, </a:t>
            </a:r>
            <a:r>
              <a:rPr lang="en-US" dirty="0">
                <a:solidFill>
                  <a:schemeClr val="bg1"/>
                </a:solidFill>
              </a:rPr>
              <a:t>Course Objectives. Now that we have an understanding of creating our course goals, we can discuss creating designing our learning objectives.</a:t>
            </a:r>
          </a:p>
        </p:txBody>
      </p:sp>
      <p:sp>
        <p:nvSpPr>
          <p:cNvPr id="25" name="Rectangle 24">
            <a:extLst>
              <a:ext uri="{FF2B5EF4-FFF2-40B4-BE49-F238E27FC236}">
                <a16:creationId xmlns:a16="http://schemas.microsoft.com/office/drawing/2014/main" id="{98849B6D-C4BC-BC4E-B0B8-CF2361A0341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7" name="Rectangle 26">
            <a:extLst>
              <a:ext uri="{FF2B5EF4-FFF2-40B4-BE49-F238E27FC236}">
                <a16:creationId xmlns:a16="http://schemas.microsoft.com/office/drawing/2014/main" id="{85375E97-DC52-D74E-83DA-34409D06605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dirty="0">
                <a:solidFill>
                  <a:schemeClr val="bg1"/>
                </a:solidFill>
              </a:rPr>
              <a:t>: Module 3, Course Objectives should turn burgundy when the narration begins.</a:t>
            </a:r>
          </a:p>
          <a:p>
            <a:endParaRPr lang="en-US" dirty="0">
              <a:solidFill>
                <a:schemeClr val="bg1"/>
              </a:solidFill>
            </a:endParaRPr>
          </a:p>
        </p:txBody>
      </p:sp>
      <p:sp>
        <p:nvSpPr>
          <p:cNvPr id="12" name="Title 1">
            <a:extLst>
              <a:ext uri="{FF2B5EF4-FFF2-40B4-BE49-F238E27FC236}">
                <a16:creationId xmlns:a16="http://schemas.microsoft.com/office/drawing/2014/main" id="{3701B0A3-2D68-C14B-A80B-B713A0909F42}"/>
              </a:ext>
            </a:extLst>
          </p:cNvPr>
          <p:cNvSpPr txBox="1">
            <a:spLocks/>
          </p:cNvSpPr>
          <p:nvPr/>
        </p:nvSpPr>
        <p:spPr>
          <a:xfrm>
            <a:off x="73507" y="749715"/>
            <a:ext cx="4638674" cy="10667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400" dirty="0"/>
              <a:t>Course Objectives</a:t>
            </a:r>
          </a:p>
        </p:txBody>
      </p:sp>
      <p:sp>
        <p:nvSpPr>
          <p:cNvPr id="13" name="Rounded Rectangle 12">
            <a:extLst>
              <a:ext uri="{FF2B5EF4-FFF2-40B4-BE49-F238E27FC236}">
                <a16:creationId xmlns:a16="http://schemas.microsoft.com/office/drawing/2014/main" id="{87F876DE-1796-824C-BCD4-B8A8782BD8A7}"/>
              </a:ext>
            </a:extLst>
          </p:cNvPr>
          <p:cNvSpPr/>
          <p:nvPr/>
        </p:nvSpPr>
        <p:spPr>
          <a:xfrm>
            <a:off x="685800" y="3633030"/>
            <a:ext cx="1874520" cy="1569297"/>
          </a:xfrm>
          <a:prstGeom prst="roundRect">
            <a:avLst/>
          </a:prstGeom>
          <a:solidFill>
            <a:schemeClr val="bg1">
              <a:lumMod val="50000"/>
              <a:lumOff val="5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4" name="Rounded Rectangle 13">
            <a:extLst>
              <a:ext uri="{FF2B5EF4-FFF2-40B4-BE49-F238E27FC236}">
                <a16:creationId xmlns:a16="http://schemas.microsoft.com/office/drawing/2014/main" id="{3B250201-09D8-5245-9178-7F4ACE1B7E50}"/>
              </a:ext>
            </a:extLst>
          </p:cNvPr>
          <p:cNvSpPr/>
          <p:nvPr/>
        </p:nvSpPr>
        <p:spPr>
          <a:xfrm>
            <a:off x="2837661" y="3612921"/>
            <a:ext cx="1874520" cy="1589405"/>
          </a:xfrm>
          <a:prstGeom prst="roundRect">
            <a:avLst/>
          </a:prstGeom>
          <a:solidFill>
            <a:schemeClr val="bg1">
              <a:lumMod val="65000"/>
              <a:lumOff val="35000"/>
            </a:schemeClr>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6" name="Rounded Rectangle 15">
            <a:extLst>
              <a:ext uri="{FF2B5EF4-FFF2-40B4-BE49-F238E27FC236}">
                <a16:creationId xmlns:a16="http://schemas.microsoft.com/office/drawing/2014/main" id="{E978215D-FF7E-B24D-BD98-262D5F498CCA}"/>
              </a:ext>
            </a:extLst>
          </p:cNvPr>
          <p:cNvSpPr/>
          <p:nvPr/>
        </p:nvSpPr>
        <p:spPr>
          <a:xfrm>
            <a:off x="4889655" y="3612921"/>
            <a:ext cx="1874520" cy="1589405"/>
          </a:xfrm>
          <a:prstGeom prst="roundRect">
            <a:avLst/>
          </a:prstGeom>
          <a:solidFill>
            <a:srgbClr val="8E18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18" name="Rounded Rectangle 17">
            <a:extLst>
              <a:ext uri="{FF2B5EF4-FFF2-40B4-BE49-F238E27FC236}">
                <a16:creationId xmlns:a16="http://schemas.microsoft.com/office/drawing/2014/main" id="{343F6DB7-6BDD-1141-A8D0-57351CA268B5}"/>
              </a:ext>
            </a:extLst>
          </p:cNvPr>
          <p:cNvSpPr/>
          <p:nvPr/>
        </p:nvSpPr>
        <p:spPr>
          <a:xfrm>
            <a:off x="7034858" y="3612921"/>
            <a:ext cx="1874520" cy="1589405"/>
          </a:xfrm>
          <a:prstGeom prst="roundRect">
            <a:avLst/>
          </a:prstGeom>
          <a:solidFill>
            <a:schemeClr val="bg1">
              <a:lumMod val="85000"/>
              <a:lumOff val="1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0" name="Rounded Rectangle 19">
            <a:extLst>
              <a:ext uri="{FF2B5EF4-FFF2-40B4-BE49-F238E27FC236}">
                <a16:creationId xmlns:a16="http://schemas.microsoft.com/office/drawing/2014/main" id="{EE3EFD13-B7A8-3C4A-8E2D-9D124F2B82CC}"/>
              </a:ext>
            </a:extLst>
          </p:cNvPr>
          <p:cNvSpPr/>
          <p:nvPr/>
        </p:nvSpPr>
        <p:spPr>
          <a:xfrm>
            <a:off x="9180061" y="3660657"/>
            <a:ext cx="1874520" cy="1589405"/>
          </a:xfrm>
          <a:prstGeom prst="roundRect">
            <a:avLst/>
          </a:prstGeom>
          <a:solidFill>
            <a:schemeClr val="bg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2" name="Graphic 21" descr="Home with solid fill">
            <a:hlinkClick r:id="rId5" action="ppaction://hlinksldjump"/>
            <a:extLst>
              <a:ext uri="{FF2B5EF4-FFF2-40B4-BE49-F238E27FC236}">
                <a16:creationId xmlns:a16="http://schemas.microsoft.com/office/drawing/2014/main" id="{6BFB16B2-96DA-9246-B653-0E8F18346D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4" name="Right Arrow 23">
            <a:hlinkClick r:id="" action="ppaction://hlinkshowjump?jump=nextslide"/>
            <a:extLst>
              <a:ext uri="{FF2B5EF4-FFF2-40B4-BE49-F238E27FC236}">
                <a16:creationId xmlns:a16="http://schemas.microsoft.com/office/drawing/2014/main" id="{C843752B-9ECF-A04D-B3EE-EB0194A73DA6}"/>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hlinkClick r:id="" action="ppaction://hlinkshowjump?jump=previousslide"/>
            <a:extLst>
              <a:ext uri="{FF2B5EF4-FFF2-40B4-BE49-F238E27FC236}">
                <a16:creationId xmlns:a16="http://schemas.microsoft.com/office/drawing/2014/main" id="{C67BD5AC-E4BD-F046-8412-C5632E9F9808}"/>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807F1425-2743-CF43-B697-B745F04F973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53866847"/>
      </p:ext>
    </p:extLst>
  </p:cSld>
  <p:clrMapOvr>
    <a:masterClrMapping/>
  </p:clrMapOvr>
  <mc:AlternateContent xmlns:mc="http://schemas.openxmlformats.org/markup-compatibility/2006" xmlns:p14="http://schemas.microsoft.com/office/powerpoint/2010/main">
    <mc:Choice Requires="p14">
      <p:transition spd="slow" p14:dur="2000" advTm="11829"/>
    </mc:Choice>
    <mc:Fallback xmlns="">
      <p:transition spd="slow" advTm="11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517-B7F1-9643-929B-3A0B84A06CF6}"/>
              </a:ext>
            </a:extLst>
          </p:cNvPr>
          <p:cNvSpPr>
            <a:spLocks noGrp="1"/>
          </p:cNvSpPr>
          <p:nvPr>
            <p:ph type="title"/>
          </p:nvPr>
        </p:nvSpPr>
        <p:spPr/>
        <p:txBody>
          <a:bodyPr/>
          <a:lstStyle/>
          <a:p>
            <a:r>
              <a:rPr lang="en-US" dirty="0"/>
              <a:t>What are Course Objectives?</a:t>
            </a:r>
          </a:p>
        </p:txBody>
      </p:sp>
      <p:sp>
        <p:nvSpPr>
          <p:cNvPr id="3" name="Content Placeholder 2">
            <a:extLst>
              <a:ext uri="{FF2B5EF4-FFF2-40B4-BE49-F238E27FC236}">
                <a16:creationId xmlns:a16="http://schemas.microsoft.com/office/drawing/2014/main" id="{9077BCE2-8627-7B47-8037-BAE515D1C703}"/>
              </a:ext>
            </a:extLst>
          </p:cNvPr>
          <p:cNvSpPr>
            <a:spLocks noGrp="1"/>
          </p:cNvSpPr>
          <p:nvPr>
            <p:ph idx="1"/>
          </p:nvPr>
        </p:nvSpPr>
        <p:spPr>
          <a:xfrm>
            <a:off x="680321" y="2336873"/>
            <a:ext cx="10965339" cy="3599316"/>
          </a:xfrm>
        </p:spPr>
        <p:txBody>
          <a:bodyPr>
            <a:normAutofit/>
          </a:bodyPr>
          <a:lstStyle/>
          <a:p>
            <a:pPr marL="0" indent="0">
              <a:buNone/>
            </a:pPr>
            <a:r>
              <a:rPr lang="en-US" sz="2600" dirty="0">
                <a:solidFill>
                  <a:schemeClr val="bg1"/>
                </a:solidFill>
              </a:rPr>
              <a:t>Course objectives are </a:t>
            </a:r>
            <a:r>
              <a:rPr lang="en-US" sz="2600" b="1" dirty="0">
                <a:solidFill>
                  <a:schemeClr val="bg1"/>
                </a:solidFill>
              </a:rPr>
              <a:t>specific</a:t>
            </a:r>
            <a:r>
              <a:rPr lang="en-US" sz="2600" dirty="0">
                <a:solidFill>
                  <a:schemeClr val="bg1"/>
                </a:solidFill>
              </a:rPr>
              <a:t> learning statements about what is to be </a:t>
            </a:r>
            <a:r>
              <a:rPr lang="en-US" sz="2600" b="1" dirty="0">
                <a:solidFill>
                  <a:schemeClr val="bg1"/>
                </a:solidFill>
              </a:rPr>
              <a:t>learned</a:t>
            </a:r>
            <a:r>
              <a:rPr lang="en-US" sz="2600" dirty="0">
                <a:solidFill>
                  <a:schemeClr val="bg1"/>
                </a:solidFill>
              </a:rPr>
              <a:t> and </a:t>
            </a:r>
            <a:r>
              <a:rPr lang="en-US" sz="2600" b="1" dirty="0">
                <a:solidFill>
                  <a:schemeClr val="bg1"/>
                </a:solidFill>
              </a:rPr>
              <a:t>performed</a:t>
            </a:r>
            <a:r>
              <a:rPr lang="en-US" sz="2600" dirty="0">
                <a:solidFill>
                  <a:schemeClr val="bg1"/>
                </a:solidFill>
              </a:rPr>
              <a:t>.</a:t>
            </a:r>
          </a:p>
        </p:txBody>
      </p:sp>
      <p:sp>
        <p:nvSpPr>
          <p:cNvPr id="4" name="Rectangle 3">
            <a:extLst>
              <a:ext uri="{FF2B5EF4-FFF2-40B4-BE49-F238E27FC236}">
                <a16:creationId xmlns:a16="http://schemas.microsoft.com/office/drawing/2014/main" id="{2605F0AD-DDD9-CF47-B7A5-029454320DE1}"/>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B387A37C-12CB-C840-9346-32EAE0F551DD}"/>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Define Objectives</a:t>
            </a:r>
          </a:p>
        </p:txBody>
      </p:sp>
      <p:sp>
        <p:nvSpPr>
          <p:cNvPr id="6" name="Rectangle 5">
            <a:extLst>
              <a:ext uri="{FF2B5EF4-FFF2-40B4-BE49-F238E27FC236}">
                <a16:creationId xmlns:a16="http://schemas.microsoft.com/office/drawing/2014/main" id="{FC00E2E7-C7F0-E24E-9627-DF1982A9DC07}"/>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13</a:t>
            </a:r>
            <a:endParaRPr lang="en-US" dirty="0">
              <a:solidFill>
                <a:schemeClr val="bg1"/>
              </a:solidFill>
            </a:endParaRPr>
          </a:p>
        </p:txBody>
      </p:sp>
      <p:sp>
        <p:nvSpPr>
          <p:cNvPr id="7" name="Rectangle 6">
            <a:extLst>
              <a:ext uri="{FF2B5EF4-FFF2-40B4-BE49-F238E27FC236}">
                <a16:creationId xmlns:a16="http://schemas.microsoft.com/office/drawing/2014/main" id="{4A6E1579-9EA5-454B-90EC-C3579AFFF8EE}"/>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b="1" dirty="0">
                <a:solidFill>
                  <a:schemeClr val="bg1"/>
                </a:solidFill>
              </a:rPr>
              <a:t>identify the differences between course goals and course objectives.</a:t>
            </a:r>
            <a:r>
              <a:rPr lang="en-US" dirty="0">
                <a:solidFill>
                  <a:schemeClr val="bg1"/>
                </a:solidFill>
              </a:rPr>
              <a:t> </a:t>
            </a:r>
          </a:p>
          <a:p>
            <a:endParaRPr lang="en-US" dirty="0">
              <a:solidFill>
                <a:schemeClr val="bg1"/>
              </a:solidFill>
            </a:endParaRPr>
          </a:p>
        </p:txBody>
      </p:sp>
      <p:sp>
        <p:nvSpPr>
          <p:cNvPr id="8" name="Rectangle 7">
            <a:extLst>
              <a:ext uri="{FF2B5EF4-FFF2-40B4-BE49-F238E27FC236}">
                <a16:creationId xmlns:a16="http://schemas.microsoft.com/office/drawing/2014/main" id="{8E7656AE-814D-E443-BBEC-816DEF214ED4}"/>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So what are course objectives? Course objectives are learning statements that describe what students should know or be able to do by the end of the course.  They should be created after your goal statement is complete. Your objectives will be more specific than you course goals. Each objective will help you determine what content you will cover. They will also help you generate ideas for how how you will engage students in learning activities and you will assess their understanding of the course content. </a:t>
            </a:r>
            <a:endParaRPr lang="en-US" dirty="0"/>
          </a:p>
          <a:p>
            <a:endParaRPr lang="en-US" dirty="0">
              <a:solidFill>
                <a:schemeClr val="bg1"/>
              </a:solidFill>
            </a:endParaRPr>
          </a:p>
        </p:txBody>
      </p:sp>
      <p:sp>
        <p:nvSpPr>
          <p:cNvPr id="9" name="Rectangle 8">
            <a:extLst>
              <a:ext uri="{FF2B5EF4-FFF2-40B4-BE49-F238E27FC236}">
                <a16:creationId xmlns:a16="http://schemas.microsoft.com/office/drawing/2014/main" id="{B7E3BFA3-F90B-E445-9F95-55E335F2A994}"/>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21C1F552-A667-3441-AF58-3D3886CAA516}"/>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dirty="0">
                <a:solidFill>
                  <a:schemeClr val="bg1"/>
                </a:solidFill>
              </a:rPr>
              <a:t>Animation: The burgundy “course objectives” boxes will turn orange 2 seconds after the narration begins. </a:t>
            </a:r>
          </a:p>
        </p:txBody>
      </p:sp>
      <p:sp>
        <p:nvSpPr>
          <p:cNvPr id="11" name="Rounded Rectangle 10">
            <a:extLst>
              <a:ext uri="{FF2B5EF4-FFF2-40B4-BE49-F238E27FC236}">
                <a16:creationId xmlns:a16="http://schemas.microsoft.com/office/drawing/2014/main" id="{5E639061-327B-4A43-AB09-F7ECAE0A699D}"/>
              </a:ext>
            </a:extLst>
          </p:cNvPr>
          <p:cNvSpPr/>
          <p:nvPr/>
        </p:nvSpPr>
        <p:spPr>
          <a:xfrm>
            <a:off x="3617966" y="3343161"/>
            <a:ext cx="4902924" cy="632438"/>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Course Goal</a:t>
            </a:r>
          </a:p>
        </p:txBody>
      </p:sp>
      <p:sp>
        <p:nvSpPr>
          <p:cNvPr id="12" name="Down Arrow 11">
            <a:extLst>
              <a:ext uri="{FF2B5EF4-FFF2-40B4-BE49-F238E27FC236}">
                <a16:creationId xmlns:a16="http://schemas.microsoft.com/office/drawing/2014/main" id="{073E2FA9-ABF1-BB4F-A531-43598494F488}"/>
              </a:ext>
            </a:extLst>
          </p:cNvPr>
          <p:cNvSpPr/>
          <p:nvPr/>
        </p:nvSpPr>
        <p:spPr>
          <a:xfrm>
            <a:off x="7739480" y="4153213"/>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8ADBCD7-919E-F740-8E76-EB10FA1D9155}"/>
              </a:ext>
            </a:extLst>
          </p:cNvPr>
          <p:cNvSpPr/>
          <p:nvPr/>
        </p:nvSpPr>
        <p:spPr>
          <a:xfrm>
            <a:off x="5233202" y="5196091"/>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sp>
        <p:nvSpPr>
          <p:cNvPr id="14" name="Rounded Rectangle 13">
            <a:extLst>
              <a:ext uri="{FF2B5EF4-FFF2-40B4-BE49-F238E27FC236}">
                <a16:creationId xmlns:a16="http://schemas.microsoft.com/office/drawing/2014/main" id="{F95FDA93-4493-5641-9EBF-881F928192A3}"/>
              </a:ext>
            </a:extLst>
          </p:cNvPr>
          <p:cNvSpPr/>
          <p:nvPr/>
        </p:nvSpPr>
        <p:spPr>
          <a:xfrm>
            <a:off x="7111703" y="5187087"/>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 </a:t>
            </a:r>
          </a:p>
        </p:txBody>
      </p:sp>
      <p:sp>
        <p:nvSpPr>
          <p:cNvPr id="15" name="Down Arrow 14">
            <a:extLst>
              <a:ext uri="{FF2B5EF4-FFF2-40B4-BE49-F238E27FC236}">
                <a16:creationId xmlns:a16="http://schemas.microsoft.com/office/drawing/2014/main" id="{C456CBFF-E418-0147-9C70-B939E225912A}"/>
              </a:ext>
            </a:extLst>
          </p:cNvPr>
          <p:cNvSpPr/>
          <p:nvPr/>
        </p:nvSpPr>
        <p:spPr>
          <a:xfrm>
            <a:off x="5871691" y="4145239"/>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39FB1DEB-8465-5F4B-AC07-518E381E7B91}"/>
              </a:ext>
            </a:extLst>
          </p:cNvPr>
          <p:cNvSpPr/>
          <p:nvPr/>
        </p:nvSpPr>
        <p:spPr>
          <a:xfrm>
            <a:off x="3998519" y="4125167"/>
            <a:ext cx="395474" cy="933849"/>
          </a:xfrm>
          <a:prstGeom prst="downArrow">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2923A1BB-A9D2-8D44-B1A5-A3B1D1E709B3}"/>
              </a:ext>
            </a:extLst>
          </p:cNvPr>
          <p:cNvSpPr/>
          <p:nvPr/>
        </p:nvSpPr>
        <p:spPr>
          <a:xfrm>
            <a:off x="3398631" y="5184358"/>
            <a:ext cx="1681663" cy="1075191"/>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pic>
        <p:nvPicPr>
          <p:cNvPr id="19" name="Graphic 18" descr="Home with solid fill">
            <a:hlinkClick r:id="rId5" action="ppaction://hlinksldjump"/>
            <a:extLst>
              <a:ext uri="{FF2B5EF4-FFF2-40B4-BE49-F238E27FC236}">
                <a16:creationId xmlns:a16="http://schemas.microsoft.com/office/drawing/2014/main" id="{AE2DA17B-A16E-8042-A360-148DD7450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0" name="Right Arrow 19">
            <a:hlinkClick r:id="" action="ppaction://hlinkshowjump?jump=nextslide"/>
            <a:extLst>
              <a:ext uri="{FF2B5EF4-FFF2-40B4-BE49-F238E27FC236}">
                <a16:creationId xmlns:a16="http://schemas.microsoft.com/office/drawing/2014/main" id="{F5C1D16E-C44B-4347-9D8A-9955CEF75976}"/>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 action="ppaction://hlinkshowjump?jump=previousslide"/>
            <a:extLst>
              <a:ext uri="{FF2B5EF4-FFF2-40B4-BE49-F238E27FC236}">
                <a16:creationId xmlns:a16="http://schemas.microsoft.com/office/drawing/2014/main" id="{BEB3D8F7-78BA-5446-8D00-FDD221EA6DD5}"/>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Audio 26">
            <a:hlinkClick r:id="" action="ppaction://media"/>
            <a:extLst>
              <a:ext uri="{FF2B5EF4-FFF2-40B4-BE49-F238E27FC236}">
                <a16:creationId xmlns:a16="http://schemas.microsoft.com/office/drawing/2014/main" id="{4CE56D38-32E6-8346-933B-7B95A4BC25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7591756"/>
      </p:ext>
    </p:extLst>
  </p:cSld>
  <p:clrMapOvr>
    <a:masterClrMapping/>
  </p:clrMapOvr>
  <mc:AlternateContent xmlns:mc="http://schemas.openxmlformats.org/markup-compatibility/2006" xmlns:p14="http://schemas.microsoft.com/office/powerpoint/2010/main">
    <mc:Choice Requires="p14">
      <p:transition spd="slow" p14:dur="2000" advTm="31593"/>
    </mc:Choice>
    <mc:Fallback xmlns="">
      <p:transition spd="slow" advTm="31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1" presetClass="emph" presetSubtype="2" fill="hold" nodeType="afterEffect">
                                  <p:stCondLst>
                                    <p:cond delay="2000"/>
                                  </p:stCondLst>
                                  <p:childTnLst>
                                    <p:animClr clrSpc="rgb" dir="cw">
                                      <p:cBhvr>
                                        <p:cTn id="9" dur="1000" fill="hold"/>
                                        <p:tgtEl>
                                          <p:spTgt spid="17"/>
                                        </p:tgtEl>
                                        <p:attrNameLst>
                                          <p:attrName>fillcolor</p:attrName>
                                        </p:attrNameLst>
                                      </p:cBhvr>
                                      <p:to>
                                        <a:schemeClr val="accent1"/>
                                      </p:to>
                                    </p:animClr>
                                    <p:set>
                                      <p:cBhvr>
                                        <p:cTn id="10" dur="1000" fill="hold"/>
                                        <p:tgtEl>
                                          <p:spTgt spid="17"/>
                                        </p:tgtEl>
                                        <p:attrNameLst>
                                          <p:attrName>fill.type</p:attrName>
                                        </p:attrNameLst>
                                      </p:cBhvr>
                                      <p:to>
                                        <p:strVal val="solid"/>
                                      </p:to>
                                    </p:set>
                                    <p:set>
                                      <p:cBhvr>
                                        <p:cTn id="11" dur="1000" fill="hold"/>
                                        <p:tgtEl>
                                          <p:spTgt spid="17"/>
                                        </p:tgtEl>
                                        <p:attrNameLst>
                                          <p:attrName>fill.on</p:attrName>
                                        </p:attrNameLst>
                                      </p:cBhvr>
                                      <p:to>
                                        <p:strVal val="true"/>
                                      </p:to>
                                    </p:set>
                                  </p:childTnLst>
                                </p:cTn>
                              </p:par>
                              <p:par>
                                <p:cTn id="12" presetID="1" presetClass="emph" presetSubtype="2" fill="hold" nodeType="withEffect">
                                  <p:stCondLst>
                                    <p:cond delay="2000"/>
                                  </p:stCondLst>
                                  <p:childTnLst>
                                    <p:animClr clrSpc="rgb" dir="cw">
                                      <p:cBhvr>
                                        <p:cTn id="13" dur="1000" fill="hold"/>
                                        <p:tgtEl>
                                          <p:spTgt spid="13"/>
                                        </p:tgtEl>
                                        <p:attrNameLst>
                                          <p:attrName>fillcolor</p:attrName>
                                        </p:attrNameLst>
                                      </p:cBhvr>
                                      <p:to>
                                        <a:schemeClr val="accent1"/>
                                      </p:to>
                                    </p:animClr>
                                    <p:set>
                                      <p:cBhvr>
                                        <p:cTn id="14" dur="1000" fill="hold"/>
                                        <p:tgtEl>
                                          <p:spTgt spid="13"/>
                                        </p:tgtEl>
                                        <p:attrNameLst>
                                          <p:attrName>fill.type</p:attrName>
                                        </p:attrNameLst>
                                      </p:cBhvr>
                                      <p:to>
                                        <p:strVal val="solid"/>
                                      </p:to>
                                    </p:set>
                                    <p:set>
                                      <p:cBhvr>
                                        <p:cTn id="15" dur="1000" fill="hold"/>
                                        <p:tgtEl>
                                          <p:spTgt spid="13"/>
                                        </p:tgtEl>
                                        <p:attrNameLst>
                                          <p:attrName>fill.on</p:attrName>
                                        </p:attrNameLst>
                                      </p:cBhvr>
                                      <p:to>
                                        <p:strVal val="true"/>
                                      </p:to>
                                    </p:set>
                                  </p:childTnLst>
                                </p:cTn>
                              </p:par>
                              <p:par>
                                <p:cTn id="16" presetID="1" presetClass="emph" presetSubtype="2" fill="hold" nodeType="withEffect">
                                  <p:stCondLst>
                                    <p:cond delay="2000"/>
                                  </p:stCondLst>
                                  <p:childTnLst>
                                    <p:animClr clrSpc="rgb" dir="cw">
                                      <p:cBhvr>
                                        <p:cTn id="17" dur="1000" fill="hold"/>
                                        <p:tgtEl>
                                          <p:spTgt spid="14"/>
                                        </p:tgtEl>
                                        <p:attrNameLst>
                                          <p:attrName>fillcolor</p:attrName>
                                        </p:attrNameLst>
                                      </p:cBhvr>
                                      <p:to>
                                        <a:schemeClr val="accent1"/>
                                      </p:to>
                                    </p:animClr>
                                    <p:set>
                                      <p:cBhvr>
                                        <p:cTn id="18" dur="1000" fill="hold"/>
                                        <p:tgtEl>
                                          <p:spTgt spid="14"/>
                                        </p:tgtEl>
                                        <p:attrNameLst>
                                          <p:attrName>fill.type</p:attrName>
                                        </p:attrNameLst>
                                      </p:cBhvr>
                                      <p:to>
                                        <p:strVal val="solid"/>
                                      </p:to>
                                    </p:set>
                                    <p:set>
                                      <p:cBhvr>
                                        <p:cTn id="19" dur="1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Course Objective Criteria</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Course Objective Criteria</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14</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ABCD principles to develop course objectives.</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Bloom’s Taxonomy to develop course objectives. </a:t>
            </a:r>
            <a:endParaRPr lang="en-US" dirty="0">
              <a:solidFill>
                <a:schemeClr val="bg1"/>
              </a:solidFill>
            </a:endParaRP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When creating your course objectives, they should meet the following criteria. Your learning objectives should be student-centered, concrete or observable, and unlike your course goal, your course objectives should be measurable measurable or able to be assessed. Strong objectives meet all these criteria.</a:t>
            </a:r>
            <a:endParaRPr lang="en-US" dirty="0"/>
          </a:p>
          <a:p>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Static Image: </a:t>
            </a:r>
            <a:r>
              <a:rPr lang="en-US" dirty="0">
                <a:solidFill>
                  <a:schemeClr val="bg1"/>
                </a:solidFill>
              </a:rPr>
              <a:t>Image of a checklist should be inserted on the right-hand side.</a:t>
            </a:r>
          </a:p>
          <a:p>
            <a:endParaRPr lang="en-US" dirty="0">
              <a:solidFill>
                <a:schemeClr val="bg1"/>
              </a:solidFill>
            </a:endParaRPr>
          </a:p>
          <a:p>
            <a:r>
              <a:rPr lang="en-US" b="1" i="1" dirty="0">
                <a:solidFill>
                  <a:schemeClr val="bg1"/>
                </a:solidFill>
              </a:rPr>
              <a:t>Animation</a:t>
            </a:r>
            <a:r>
              <a:rPr lang="en-US" dirty="0">
                <a:solidFill>
                  <a:schemeClr val="bg1"/>
                </a:solidFill>
              </a:rPr>
              <a:t>: As the narrator reads each criteria, a green check should appear to the right and remain on the screen.</a:t>
            </a:r>
            <a:endParaRPr lang="en-US" b="1" i="1" dirty="0">
              <a:solidFill>
                <a:schemeClr val="bg1"/>
              </a:solidFill>
            </a:endParaRPr>
          </a:p>
        </p:txBody>
      </p:sp>
      <p:sp>
        <p:nvSpPr>
          <p:cNvPr id="16" name="Rounded Rectangle 15">
            <a:extLst>
              <a:ext uri="{FF2B5EF4-FFF2-40B4-BE49-F238E27FC236}">
                <a16:creationId xmlns:a16="http://schemas.microsoft.com/office/drawing/2014/main" id="{4C1126EE-D764-0548-8DE6-D09BDE3529CF}"/>
              </a:ext>
            </a:extLst>
          </p:cNvPr>
          <p:cNvSpPr/>
          <p:nvPr/>
        </p:nvSpPr>
        <p:spPr>
          <a:xfrm>
            <a:off x="1121434" y="2363637"/>
            <a:ext cx="4589253" cy="1065363"/>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Student-Centered</a:t>
            </a:r>
          </a:p>
          <a:p>
            <a:pPr algn="ctr"/>
            <a:endParaRPr lang="en-US" dirty="0"/>
          </a:p>
        </p:txBody>
      </p:sp>
      <p:sp>
        <p:nvSpPr>
          <p:cNvPr id="18" name="Rounded Rectangle 17">
            <a:extLst>
              <a:ext uri="{FF2B5EF4-FFF2-40B4-BE49-F238E27FC236}">
                <a16:creationId xmlns:a16="http://schemas.microsoft.com/office/drawing/2014/main" id="{01198C1D-F785-554B-B640-6B9A8369B9B7}"/>
              </a:ext>
            </a:extLst>
          </p:cNvPr>
          <p:cNvSpPr/>
          <p:nvPr/>
        </p:nvSpPr>
        <p:spPr>
          <a:xfrm>
            <a:off x="1121433" y="3754852"/>
            <a:ext cx="4589253" cy="1065363"/>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Concrete</a:t>
            </a:r>
          </a:p>
          <a:p>
            <a:pPr algn="ctr"/>
            <a:endParaRPr lang="en-US" dirty="0"/>
          </a:p>
        </p:txBody>
      </p:sp>
      <p:sp>
        <p:nvSpPr>
          <p:cNvPr id="19" name="Rounded Rectangle 18">
            <a:extLst>
              <a:ext uri="{FF2B5EF4-FFF2-40B4-BE49-F238E27FC236}">
                <a16:creationId xmlns:a16="http://schemas.microsoft.com/office/drawing/2014/main" id="{C46A876A-EC58-7448-9588-D5C518CE455C}"/>
              </a:ext>
            </a:extLst>
          </p:cNvPr>
          <p:cNvSpPr/>
          <p:nvPr/>
        </p:nvSpPr>
        <p:spPr>
          <a:xfrm>
            <a:off x="1121433" y="5186847"/>
            <a:ext cx="4589253" cy="1065363"/>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Measurable</a:t>
            </a:r>
          </a:p>
          <a:p>
            <a:pPr algn="ctr"/>
            <a:endParaRPr lang="en-US" dirty="0"/>
          </a:p>
        </p:txBody>
      </p:sp>
      <p:sp>
        <p:nvSpPr>
          <p:cNvPr id="20" name="Rounded Rectangle 19">
            <a:extLst>
              <a:ext uri="{FF2B5EF4-FFF2-40B4-BE49-F238E27FC236}">
                <a16:creationId xmlns:a16="http://schemas.microsoft.com/office/drawing/2014/main" id="{4FC1D5E2-3675-DF4D-9D0C-A43AAE7CB79C}"/>
              </a:ext>
            </a:extLst>
          </p:cNvPr>
          <p:cNvSpPr/>
          <p:nvPr/>
        </p:nvSpPr>
        <p:spPr>
          <a:xfrm>
            <a:off x="6535701" y="2586051"/>
            <a:ext cx="5175849" cy="365851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Home with solid fill">
            <a:hlinkClick r:id="rId6" action="ppaction://hlinksldjump"/>
            <a:extLst>
              <a:ext uri="{FF2B5EF4-FFF2-40B4-BE49-F238E27FC236}">
                <a16:creationId xmlns:a16="http://schemas.microsoft.com/office/drawing/2014/main" id="{D4424B4A-0641-CE48-8453-791967195F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3496D59F-C495-B749-807B-B0A923CD2E22}"/>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eckbox Checked with solid fill">
            <a:extLst>
              <a:ext uri="{FF2B5EF4-FFF2-40B4-BE49-F238E27FC236}">
                <a16:creationId xmlns:a16="http://schemas.microsoft.com/office/drawing/2014/main" id="{2DA622A8-3016-4444-A9E1-8D017FC33D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7372" y="2281965"/>
            <a:ext cx="1064872" cy="1064872"/>
          </a:xfrm>
          <a:prstGeom prst="rect">
            <a:avLst/>
          </a:prstGeom>
        </p:spPr>
      </p:pic>
      <p:pic>
        <p:nvPicPr>
          <p:cNvPr id="22" name="Graphic 21" descr="Checkbox Checked with solid fill">
            <a:extLst>
              <a:ext uri="{FF2B5EF4-FFF2-40B4-BE49-F238E27FC236}">
                <a16:creationId xmlns:a16="http://schemas.microsoft.com/office/drawing/2014/main" id="{03A0E836-49B0-5D47-B1F3-475FB64BB2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6392" y="5179690"/>
            <a:ext cx="1064872" cy="1064872"/>
          </a:xfrm>
          <a:prstGeom prst="rect">
            <a:avLst/>
          </a:prstGeom>
        </p:spPr>
      </p:pic>
      <p:pic>
        <p:nvPicPr>
          <p:cNvPr id="23" name="Graphic 22" descr="Checkbox Checked with solid fill">
            <a:extLst>
              <a:ext uri="{FF2B5EF4-FFF2-40B4-BE49-F238E27FC236}">
                <a16:creationId xmlns:a16="http://schemas.microsoft.com/office/drawing/2014/main" id="{89C2D38B-9A66-3F48-9EC6-6571C9C15A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6392" y="3754852"/>
            <a:ext cx="1064872" cy="1064872"/>
          </a:xfrm>
          <a:prstGeom prst="rect">
            <a:avLst/>
          </a:prstGeom>
        </p:spPr>
      </p:pic>
      <p:sp>
        <p:nvSpPr>
          <p:cNvPr id="24" name="Right Arrow 23">
            <a:hlinkClick r:id="" action="ppaction://hlinkshowjump?jump=previousslide"/>
            <a:extLst>
              <a:ext uri="{FF2B5EF4-FFF2-40B4-BE49-F238E27FC236}">
                <a16:creationId xmlns:a16="http://schemas.microsoft.com/office/drawing/2014/main" id="{1733083D-2FDF-204D-9E8B-E57462D5B258}"/>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D46397D9-0764-E546-A915-B20B7D19AED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05653457"/>
      </p:ext>
    </p:extLst>
  </p:cSld>
  <p:clrMapOvr>
    <a:masterClrMapping/>
  </p:clrMapOvr>
  <mc:AlternateContent xmlns:mc="http://schemas.openxmlformats.org/markup-compatibility/2006" xmlns:p14="http://schemas.microsoft.com/office/powerpoint/2010/main">
    <mc:Choice Requires="p14">
      <p:transition spd="slow" p14:dur="2000" advTm="21265"/>
    </mc:Choice>
    <mc:Fallback xmlns="">
      <p:transition spd="slow" advTm="21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 presetClass="emph" presetSubtype="2" fill="remove" nodeType="withEffect">
                                  <p:stCondLst>
                                    <p:cond delay="0"/>
                                  </p:stCondLst>
                                  <p:childTnLst>
                                    <p:animClr clrSpc="rgb" dir="cw">
                                      <p:cBhvr>
                                        <p:cTn id="8" dur="2000" fill="hold"/>
                                        <p:tgtEl>
                                          <p:spTgt spid="16"/>
                                        </p:tgtEl>
                                        <p:attrNameLst>
                                          <p:attrName>fillcolor</p:attrName>
                                        </p:attrNameLst>
                                      </p:cBhvr>
                                      <p:to>
                                        <a:schemeClr val="accent1"/>
                                      </p:to>
                                    </p:animClr>
                                    <p:set>
                                      <p:cBhvr>
                                        <p:cTn id="9" dur="2000" fill="hold"/>
                                        <p:tgtEl>
                                          <p:spTgt spid="16"/>
                                        </p:tgtEl>
                                        <p:attrNameLst>
                                          <p:attrName>fill.type</p:attrName>
                                        </p:attrNameLst>
                                      </p:cBhvr>
                                      <p:to>
                                        <p:strVal val="solid"/>
                                      </p:to>
                                    </p:set>
                                    <p:set>
                                      <p:cBhvr>
                                        <p:cTn id="10" dur="2000" fill="hold"/>
                                        <p:tgtEl>
                                          <p:spTgt spid="16"/>
                                        </p:tgtEl>
                                        <p:attrNameLst>
                                          <p:attrName>fill.on</p:attrName>
                                        </p:attrNameLst>
                                      </p:cBhvr>
                                      <p:to>
                                        <p:strVal val="true"/>
                                      </p:to>
                                    </p:set>
                                  </p:childTnLst>
                                </p:cTn>
                              </p:par>
                            </p:childTnLst>
                          </p:cTn>
                        </p:par>
                        <p:par>
                          <p:cTn id="11" fill="hold">
                            <p:stCondLst>
                              <p:cond delay="2000"/>
                            </p:stCondLst>
                            <p:childTnLst>
                              <p:par>
                                <p:cTn id="12" presetID="1" presetClass="emph" presetSubtype="2" repeatCount="0" fill="remove" nodeType="afterEffect">
                                  <p:stCondLst>
                                    <p:cond delay="0"/>
                                  </p:stCondLst>
                                  <p:childTnLst>
                                    <p:animClr clrSpc="rgb" dir="cw">
                                      <p:cBhvr>
                                        <p:cTn id="13" dur="2000" fill="hold"/>
                                        <p:tgtEl>
                                          <p:spTgt spid="18"/>
                                        </p:tgtEl>
                                        <p:attrNameLst>
                                          <p:attrName>fillcolor</p:attrName>
                                        </p:attrNameLst>
                                      </p:cBhvr>
                                      <p:to>
                                        <a:schemeClr val="accent1"/>
                                      </p:to>
                                    </p:animClr>
                                    <p:set>
                                      <p:cBhvr>
                                        <p:cTn id="14" dur="2000" fill="hold"/>
                                        <p:tgtEl>
                                          <p:spTgt spid="18"/>
                                        </p:tgtEl>
                                        <p:attrNameLst>
                                          <p:attrName>fill.type</p:attrName>
                                        </p:attrNameLst>
                                      </p:cBhvr>
                                      <p:to>
                                        <p:strVal val="solid"/>
                                      </p:to>
                                    </p:set>
                                    <p:set>
                                      <p:cBhvr>
                                        <p:cTn id="15" dur="2000" fill="hold"/>
                                        <p:tgtEl>
                                          <p:spTgt spid="18"/>
                                        </p:tgtEl>
                                        <p:attrNameLst>
                                          <p:attrName>fill.on</p:attrName>
                                        </p:attrNameLst>
                                      </p:cBhvr>
                                      <p:to>
                                        <p:strVal val="true"/>
                                      </p:to>
                                    </p:set>
                                  </p:childTnLst>
                                </p:cTn>
                              </p:par>
                            </p:childTnLst>
                          </p:cTn>
                        </p:par>
                        <p:par>
                          <p:cTn id="16" fill="hold">
                            <p:stCondLst>
                              <p:cond delay="4000"/>
                            </p:stCondLst>
                            <p:childTnLst>
                              <p:par>
                                <p:cTn id="17" presetID="1" presetClass="emph" presetSubtype="2" fill="remove" nodeType="afterEffect">
                                  <p:stCondLst>
                                    <p:cond delay="0"/>
                                  </p:stCondLst>
                                  <p:childTnLst>
                                    <p:animClr clrSpc="rgb" dir="cw">
                                      <p:cBhvr>
                                        <p:cTn id="18" dur="2000" fill="hold"/>
                                        <p:tgtEl>
                                          <p:spTgt spid="19"/>
                                        </p:tgtEl>
                                        <p:attrNameLst>
                                          <p:attrName>fillcolor</p:attrName>
                                        </p:attrNameLst>
                                      </p:cBhvr>
                                      <p:to>
                                        <a:schemeClr val="accent1"/>
                                      </p:to>
                                    </p:animClr>
                                    <p:set>
                                      <p:cBhvr>
                                        <p:cTn id="19" dur="2000" fill="hold"/>
                                        <p:tgtEl>
                                          <p:spTgt spid="19"/>
                                        </p:tgtEl>
                                        <p:attrNameLst>
                                          <p:attrName>fill.type</p:attrName>
                                        </p:attrNameLst>
                                      </p:cBhvr>
                                      <p:to>
                                        <p:strVal val="solid"/>
                                      </p:to>
                                    </p:set>
                                    <p:set>
                                      <p:cBhvr>
                                        <p:cTn id="20"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Writing Objectives with the ABCD Model</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Model Overview</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15</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Let’s look at how to create course objectives using the ABCD Model.</a:t>
            </a:r>
          </a:p>
          <a:p>
            <a:r>
              <a:rPr lang="en-US" dirty="0">
                <a:solidFill>
                  <a:schemeClr val="bg1"/>
                </a:solidFill>
              </a:rPr>
              <a:t>This model demonstrates the four components to consider when when writing your objectives. The four components are: audience, behavior, condition, and degree. Using this approach assures that you are writing student-centered, concrete, as well as measurable objectives. Let’s take a deeper look into each component. </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14" name="Graphic 13" descr="Home with solid fill">
            <a:hlinkClick r:id="rId5" action="ppaction://hlinksldjump"/>
            <a:extLst>
              <a:ext uri="{FF2B5EF4-FFF2-40B4-BE49-F238E27FC236}">
                <a16:creationId xmlns:a16="http://schemas.microsoft.com/office/drawing/2014/main" id="{FA7AA7DD-8743-E544-AD07-CBB4C2414F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ED9584EB-3142-B14C-A97D-90AC7FBA4DBB}"/>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B0E13867-87A6-7045-9863-5BF1044707BF}"/>
              </a:ext>
            </a:extLst>
          </p:cNvPr>
          <p:cNvSpPr/>
          <p:nvPr/>
        </p:nvSpPr>
        <p:spPr>
          <a:xfrm>
            <a:off x="3911718" y="2298169"/>
            <a:ext cx="4330460" cy="845389"/>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26" name="Rounded Rectangle 25">
            <a:extLst>
              <a:ext uri="{FF2B5EF4-FFF2-40B4-BE49-F238E27FC236}">
                <a16:creationId xmlns:a16="http://schemas.microsoft.com/office/drawing/2014/main" id="{F93BBEA6-F538-E343-83CD-195C6E94A97B}"/>
              </a:ext>
            </a:extLst>
          </p:cNvPr>
          <p:cNvSpPr/>
          <p:nvPr/>
        </p:nvSpPr>
        <p:spPr>
          <a:xfrm>
            <a:off x="3949818" y="3325961"/>
            <a:ext cx="4330460" cy="845389"/>
          </a:xfrm>
          <a:prstGeom prst="roundRect">
            <a:avLst/>
          </a:prstGeom>
          <a:solidFill>
            <a:srgbClr val="C77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27" name="Rounded Rectangle 26">
            <a:extLst>
              <a:ext uri="{FF2B5EF4-FFF2-40B4-BE49-F238E27FC236}">
                <a16:creationId xmlns:a16="http://schemas.microsoft.com/office/drawing/2014/main" id="{B83CB88F-1768-EB48-9BF2-405CA79CBE04}"/>
              </a:ext>
            </a:extLst>
          </p:cNvPr>
          <p:cNvSpPr/>
          <p:nvPr/>
        </p:nvSpPr>
        <p:spPr>
          <a:xfrm>
            <a:off x="3949818" y="4437284"/>
            <a:ext cx="4330460" cy="84538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28" name="Rounded Rectangle 27">
            <a:extLst>
              <a:ext uri="{FF2B5EF4-FFF2-40B4-BE49-F238E27FC236}">
                <a16:creationId xmlns:a16="http://schemas.microsoft.com/office/drawing/2014/main" id="{E9B6E38F-CB69-F740-A536-B7D00EADBFED}"/>
              </a:ext>
            </a:extLst>
          </p:cNvPr>
          <p:cNvSpPr/>
          <p:nvPr/>
        </p:nvSpPr>
        <p:spPr>
          <a:xfrm>
            <a:off x="3949818" y="5548607"/>
            <a:ext cx="4330460" cy="845389"/>
          </a:xfrm>
          <a:prstGeom prst="roundRect">
            <a:avLst/>
          </a:prstGeom>
          <a:solidFill>
            <a:schemeClr val="tx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sp>
        <p:nvSpPr>
          <p:cNvPr id="29" name="Right Arrow 28">
            <a:hlinkClick r:id="" action="ppaction://hlinkshowjump?jump=previousslide"/>
            <a:extLst>
              <a:ext uri="{FF2B5EF4-FFF2-40B4-BE49-F238E27FC236}">
                <a16:creationId xmlns:a16="http://schemas.microsoft.com/office/drawing/2014/main" id="{A09DE5DA-B5C0-EA46-8568-BEE598EF167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A8194155-7F9A-2246-AF9B-015CEB0E914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67915363"/>
      </p:ext>
    </p:extLst>
  </p:cSld>
  <p:clrMapOvr>
    <a:masterClrMapping/>
  </p:clrMapOvr>
  <mc:AlternateContent xmlns:mc="http://schemas.openxmlformats.org/markup-compatibility/2006" xmlns:p14="http://schemas.microsoft.com/office/powerpoint/2010/main">
    <mc:Choice Requires="p14">
      <p:transition spd="slow" p14:dur="2000" advTm="33134"/>
    </mc:Choice>
    <mc:Fallback xmlns="">
      <p:transition spd="slow" advTm="33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Audience</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a:t>
            </a:r>
            <a:r>
              <a:rPr lang="en-US" b="1" dirty="0">
                <a:solidFill>
                  <a:schemeClr val="bg1"/>
                </a:solidFill>
              </a:rPr>
              <a:t>, </a:t>
            </a:r>
            <a:r>
              <a:rPr lang="en-US" dirty="0">
                <a:solidFill>
                  <a:schemeClr val="bg1"/>
                </a:solidFill>
              </a:rPr>
              <a:t>Audience</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16</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”A” stands for audience. You can start you objective development by recognizing your learners. Make sure you are specific in identifying who will be accessing your instruction. Some examples of learners can be students or faculty. Whoever your learners are, make sure they are stated within your objectives.</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r>
              <a:rPr lang="en-US" dirty="0">
                <a:solidFill>
                  <a:schemeClr val="bg1"/>
                </a:solidFill>
              </a:rPr>
              <a:t> </a:t>
            </a: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i="1" dirty="0">
                <a:solidFill>
                  <a:schemeClr val="bg1"/>
                </a:solidFill>
              </a:rPr>
              <a:t>: </a:t>
            </a:r>
            <a:r>
              <a:rPr lang="en-US" dirty="0">
                <a:solidFill>
                  <a:schemeClr val="bg1"/>
                </a:solidFill>
              </a:rPr>
              <a:t>Audience should be shaded in burgundy. Behavior, Condition, and Degree should all be made transparent.</a:t>
            </a:r>
            <a:endParaRPr lang="en-US" b="1" dirty="0">
              <a:solidFill>
                <a:schemeClr val="bg1"/>
              </a:solidFill>
            </a:endParaRPr>
          </a:p>
        </p:txBody>
      </p:sp>
      <p:pic>
        <p:nvPicPr>
          <p:cNvPr id="17" name="Graphic 16" descr="Home with solid fill">
            <a:hlinkClick r:id="rId2" action="ppaction://hlinksldjump"/>
            <a:extLst>
              <a:ext uri="{FF2B5EF4-FFF2-40B4-BE49-F238E27FC236}">
                <a16:creationId xmlns:a16="http://schemas.microsoft.com/office/drawing/2014/main" id="{DDF5C1E8-5CAA-5A4F-8065-F9F13A8CD5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8" name="Right Arrow 17">
            <a:hlinkClick r:id="" action="ppaction://hlinkshowjump?jump=nextslide"/>
            <a:extLst>
              <a:ext uri="{FF2B5EF4-FFF2-40B4-BE49-F238E27FC236}">
                <a16:creationId xmlns:a16="http://schemas.microsoft.com/office/drawing/2014/main" id="{CF84CEBE-8125-4749-A1CB-18CA34010302}"/>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3710BA83-5752-E743-A7A4-AACEC2F9065E}"/>
              </a:ext>
            </a:extLst>
          </p:cNvPr>
          <p:cNvSpPr/>
          <p:nvPr/>
        </p:nvSpPr>
        <p:spPr>
          <a:xfrm>
            <a:off x="6893580" y="2441464"/>
            <a:ext cx="4330460" cy="845389"/>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33" name="Rounded Rectangle 32">
            <a:extLst>
              <a:ext uri="{FF2B5EF4-FFF2-40B4-BE49-F238E27FC236}">
                <a16:creationId xmlns:a16="http://schemas.microsoft.com/office/drawing/2014/main" id="{F6079521-AEBD-784E-96D2-F4C221C092C7}"/>
              </a:ext>
            </a:extLst>
          </p:cNvPr>
          <p:cNvSpPr/>
          <p:nvPr/>
        </p:nvSpPr>
        <p:spPr>
          <a:xfrm>
            <a:off x="6931680" y="3469256"/>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34" name="Rounded Rectangle 33">
            <a:extLst>
              <a:ext uri="{FF2B5EF4-FFF2-40B4-BE49-F238E27FC236}">
                <a16:creationId xmlns:a16="http://schemas.microsoft.com/office/drawing/2014/main" id="{E55981A5-D240-5D42-9AD2-AA28284029F6}"/>
              </a:ext>
            </a:extLst>
          </p:cNvPr>
          <p:cNvSpPr/>
          <p:nvPr/>
        </p:nvSpPr>
        <p:spPr>
          <a:xfrm>
            <a:off x="6931680" y="4580579"/>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35" name="Rounded Rectangle 34">
            <a:extLst>
              <a:ext uri="{FF2B5EF4-FFF2-40B4-BE49-F238E27FC236}">
                <a16:creationId xmlns:a16="http://schemas.microsoft.com/office/drawing/2014/main" id="{CA21BCBF-523E-B249-A37F-9422C28FC6BD}"/>
              </a:ext>
            </a:extLst>
          </p:cNvPr>
          <p:cNvSpPr/>
          <p:nvPr/>
        </p:nvSpPr>
        <p:spPr>
          <a:xfrm>
            <a:off x="6931680" y="5691902"/>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sp>
        <p:nvSpPr>
          <p:cNvPr id="36" name="Rounded Rectangle 35">
            <a:extLst>
              <a:ext uri="{FF2B5EF4-FFF2-40B4-BE49-F238E27FC236}">
                <a16:creationId xmlns:a16="http://schemas.microsoft.com/office/drawing/2014/main" id="{E661B86F-F5C7-9543-9BA5-F1B1DB532AF7}"/>
              </a:ext>
            </a:extLst>
          </p:cNvPr>
          <p:cNvSpPr/>
          <p:nvPr/>
        </p:nvSpPr>
        <p:spPr>
          <a:xfrm>
            <a:off x="680321" y="2382824"/>
            <a:ext cx="4941546" cy="379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Identify your </a:t>
            </a:r>
            <a:r>
              <a:rPr lang="en-US" sz="2000" b="1" dirty="0">
                <a:solidFill>
                  <a:schemeClr val="tx1"/>
                </a:solidFill>
              </a:rPr>
              <a:t>learners</a:t>
            </a:r>
          </a:p>
          <a:p>
            <a:endParaRPr lang="en-US" sz="2000" dirty="0">
              <a:solidFill>
                <a:schemeClr val="tx1"/>
              </a:solidFill>
            </a:endParaRPr>
          </a:p>
          <a:p>
            <a:r>
              <a:rPr lang="en-US" sz="2000" u="sng" dirty="0">
                <a:solidFill>
                  <a:schemeClr val="tx1"/>
                </a:solidFill>
              </a:rPr>
              <a:t>Examples</a:t>
            </a:r>
            <a:r>
              <a:rPr lang="en-US" sz="2000" dirty="0">
                <a:solidFill>
                  <a:schemeClr val="tx1"/>
                </a:solidFill>
              </a:rPr>
              <a:t> </a:t>
            </a:r>
          </a:p>
          <a:p>
            <a:pPr marL="342900" indent="-342900">
              <a:buFont typeface="Arial" panose="020B0604020202020204" pitchFamily="34" charset="0"/>
              <a:buChar char="•"/>
            </a:pPr>
            <a:r>
              <a:rPr lang="en-US" sz="2000" dirty="0">
                <a:solidFill>
                  <a:schemeClr val="tx1"/>
                </a:solidFill>
              </a:rPr>
              <a:t>Undergraduate students</a:t>
            </a:r>
          </a:p>
          <a:p>
            <a:pPr marL="342900" indent="-342900">
              <a:buFont typeface="Arial" panose="020B0604020202020204" pitchFamily="34" charset="0"/>
              <a:buChar char="•"/>
            </a:pPr>
            <a:r>
              <a:rPr lang="en-US" sz="2000" dirty="0">
                <a:solidFill>
                  <a:schemeClr val="tx1"/>
                </a:solidFill>
              </a:rPr>
              <a:t>Faculty</a:t>
            </a:r>
          </a:p>
          <a:p>
            <a:pPr marL="342900" indent="-342900">
              <a:buFont typeface="Arial" panose="020B0604020202020204" pitchFamily="34" charset="0"/>
              <a:buChar char="•"/>
            </a:pPr>
            <a:r>
              <a:rPr lang="en-US" sz="2000" dirty="0">
                <a:solidFill>
                  <a:schemeClr val="tx1"/>
                </a:solidFill>
              </a:rPr>
              <a:t>Third Grade Students</a:t>
            </a:r>
          </a:p>
          <a:p>
            <a:endParaRPr lang="en-US" sz="2000" dirty="0">
              <a:solidFill>
                <a:schemeClr val="tx1"/>
              </a:solidFill>
            </a:endParaRPr>
          </a:p>
        </p:txBody>
      </p:sp>
      <p:sp>
        <p:nvSpPr>
          <p:cNvPr id="38" name="Right Arrow 37">
            <a:hlinkClick r:id="" action="ppaction://hlinkshowjump?jump=previousslide"/>
            <a:extLst>
              <a:ext uri="{FF2B5EF4-FFF2-40B4-BE49-F238E27FC236}">
                <a16:creationId xmlns:a16="http://schemas.microsoft.com/office/drawing/2014/main" id="{520500E2-C11B-D348-9FE9-231F81853FEE}"/>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04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Behavior</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Behavior</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17</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ABCD principles to develop course objectives.</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Bloom’s Taxonomy to develop course objectives. </a:t>
            </a:r>
            <a:endParaRPr lang="en-US" dirty="0">
              <a:solidFill>
                <a:schemeClr val="bg1"/>
              </a:solidFill>
            </a:endParaRP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”B” stands for behavior. The behavior states the action that you want your learners to demonstrate. Think about what skills and knowledge you want students to be able to develop, as well as consider how you want students to apply these concepts. Do you want your learners be able to describe a newly taught concept, design a product, or conduct an evaluation? These are just a few examples, so let’s take a look at Bloom’s Taxonomy Model to provide more insight into selecting the appropriate behaviors for your objectives.</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i="1" dirty="0">
                <a:solidFill>
                  <a:schemeClr val="bg1"/>
                </a:solidFill>
              </a:rPr>
              <a:t>: </a:t>
            </a:r>
            <a:r>
              <a:rPr lang="en-US" dirty="0">
                <a:solidFill>
                  <a:schemeClr val="bg1"/>
                </a:solidFill>
              </a:rPr>
              <a:t>Behavior should be shaded orange. Audience, Condition, and Degree should all be made transparent.</a:t>
            </a:r>
            <a:endParaRPr lang="en-US" b="1" dirty="0">
              <a:solidFill>
                <a:schemeClr val="bg1"/>
              </a:solidFill>
            </a:endParaRPr>
          </a:p>
          <a:p>
            <a:endParaRPr lang="en-US" dirty="0">
              <a:solidFill>
                <a:schemeClr val="bg1"/>
              </a:solidFill>
            </a:endParaRPr>
          </a:p>
        </p:txBody>
      </p:sp>
      <p:pic>
        <p:nvPicPr>
          <p:cNvPr id="21" name="Graphic 20" descr="Home with solid fill">
            <a:hlinkClick r:id="rId2" action="ppaction://hlinksldjump"/>
            <a:extLst>
              <a:ext uri="{FF2B5EF4-FFF2-40B4-BE49-F238E27FC236}">
                <a16:creationId xmlns:a16="http://schemas.microsoft.com/office/drawing/2014/main" id="{EAD48F17-FA56-984C-9681-7AE2D813D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22" name="Right Arrow 21">
            <a:hlinkClick r:id="" action="ppaction://hlinkshowjump?jump=nextslide"/>
            <a:extLst>
              <a:ext uri="{FF2B5EF4-FFF2-40B4-BE49-F238E27FC236}">
                <a16:creationId xmlns:a16="http://schemas.microsoft.com/office/drawing/2014/main" id="{CCAF4BB9-C80B-574B-B0D0-D23497465652}"/>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3DDA2042-8974-9A43-B721-B21E3B942874}"/>
              </a:ext>
            </a:extLst>
          </p:cNvPr>
          <p:cNvSpPr/>
          <p:nvPr/>
        </p:nvSpPr>
        <p:spPr>
          <a:xfrm>
            <a:off x="6893580" y="2441464"/>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33" name="Rounded Rectangle 32">
            <a:extLst>
              <a:ext uri="{FF2B5EF4-FFF2-40B4-BE49-F238E27FC236}">
                <a16:creationId xmlns:a16="http://schemas.microsoft.com/office/drawing/2014/main" id="{3521135C-7C53-FD43-AEA9-9812F44EE10B}"/>
              </a:ext>
            </a:extLst>
          </p:cNvPr>
          <p:cNvSpPr/>
          <p:nvPr/>
        </p:nvSpPr>
        <p:spPr>
          <a:xfrm>
            <a:off x="6931680" y="3469256"/>
            <a:ext cx="4330460" cy="845389"/>
          </a:xfrm>
          <a:prstGeom prst="roundRect">
            <a:avLst/>
          </a:prstGeom>
          <a:solidFill>
            <a:srgbClr val="C7711A"/>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34" name="Rounded Rectangle 33">
            <a:extLst>
              <a:ext uri="{FF2B5EF4-FFF2-40B4-BE49-F238E27FC236}">
                <a16:creationId xmlns:a16="http://schemas.microsoft.com/office/drawing/2014/main" id="{3B20BB19-CE2E-B143-9E6E-76A8F5518CE9}"/>
              </a:ext>
            </a:extLst>
          </p:cNvPr>
          <p:cNvSpPr/>
          <p:nvPr/>
        </p:nvSpPr>
        <p:spPr>
          <a:xfrm>
            <a:off x="6931680" y="4580579"/>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35" name="Rounded Rectangle 34">
            <a:extLst>
              <a:ext uri="{FF2B5EF4-FFF2-40B4-BE49-F238E27FC236}">
                <a16:creationId xmlns:a16="http://schemas.microsoft.com/office/drawing/2014/main" id="{345E7BE0-AD38-AF41-BF58-47FD986506C6}"/>
              </a:ext>
            </a:extLst>
          </p:cNvPr>
          <p:cNvSpPr/>
          <p:nvPr/>
        </p:nvSpPr>
        <p:spPr>
          <a:xfrm>
            <a:off x="6931680" y="5691902"/>
            <a:ext cx="4330460" cy="845389"/>
          </a:xfrm>
          <a:prstGeom prst="roundRect">
            <a:avLst/>
          </a:prstGeom>
          <a:solidFill>
            <a:srgbClr val="8C210B">
              <a:alpha val="13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sp>
        <p:nvSpPr>
          <p:cNvPr id="36" name="Rounded Rectangle 35">
            <a:extLst>
              <a:ext uri="{FF2B5EF4-FFF2-40B4-BE49-F238E27FC236}">
                <a16:creationId xmlns:a16="http://schemas.microsoft.com/office/drawing/2014/main" id="{CE15C1D5-6A28-0546-83EB-AF79BD264606}"/>
              </a:ext>
            </a:extLst>
          </p:cNvPr>
          <p:cNvSpPr/>
          <p:nvPr/>
        </p:nvSpPr>
        <p:spPr>
          <a:xfrm>
            <a:off x="461446" y="2319868"/>
            <a:ext cx="4940882" cy="3784904"/>
          </a:xfrm>
          <a:prstGeom prst="roundRect">
            <a:avLst/>
          </a:prstGeom>
          <a:solidFill>
            <a:srgbClr val="C77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a:p>
            <a:r>
              <a:rPr lang="en-US" sz="2000" dirty="0">
                <a:solidFill>
                  <a:schemeClr val="tx1"/>
                </a:solidFill>
              </a:rPr>
              <a:t>The </a:t>
            </a:r>
            <a:r>
              <a:rPr lang="en-US" sz="2000" b="1" dirty="0">
                <a:solidFill>
                  <a:schemeClr val="tx1"/>
                </a:solidFill>
              </a:rPr>
              <a:t>action</a:t>
            </a:r>
            <a:r>
              <a:rPr lang="en-US" sz="2000" dirty="0">
                <a:solidFill>
                  <a:schemeClr val="tx1"/>
                </a:solidFill>
              </a:rPr>
              <a:t> of your objective</a:t>
            </a:r>
          </a:p>
          <a:p>
            <a:r>
              <a:rPr lang="en-US" sz="2000" dirty="0">
                <a:solidFill>
                  <a:schemeClr val="tx1"/>
                </a:solidFill>
              </a:rPr>
              <a:t>Should be </a:t>
            </a:r>
            <a:r>
              <a:rPr lang="en-US" sz="2000" b="1" dirty="0">
                <a:solidFill>
                  <a:schemeClr val="tx1"/>
                </a:solidFill>
              </a:rPr>
              <a:t>observable</a:t>
            </a:r>
            <a:r>
              <a:rPr lang="en-US" sz="2000" dirty="0">
                <a:solidFill>
                  <a:schemeClr val="tx1"/>
                </a:solidFill>
              </a:rPr>
              <a:t> and </a:t>
            </a:r>
            <a:r>
              <a:rPr lang="en-US" sz="2000" b="1" dirty="0">
                <a:solidFill>
                  <a:schemeClr val="tx1"/>
                </a:solidFill>
              </a:rPr>
              <a:t>measurable</a:t>
            </a:r>
          </a:p>
          <a:p>
            <a:endParaRPr lang="en-US" sz="2000" b="1" dirty="0">
              <a:solidFill>
                <a:schemeClr val="tx1"/>
              </a:solidFill>
            </a:endParaRPr>
          </a:p>
          <a:p>
            <a:r>
              <a:rPr lang="en-US" sz="2000" u="sng" dirty="0">
                <a:solidFill>
                  <a:schemeClr val="tx1"/>
                </a:solidFill>
              </a:rPr>
              <a:t>Examples</a:t>
            </a:r>
          </a:p>
          <a:p>
            <a:pPr marL="342900" indent="-342900">
              <a:buFont typeface="Arial" panose="020B0604020202020204" pitchFamily="34" charset="0"/>
              <a:buChar char="•"/>
            </a:pPr>
            <a:r>
              <a:rPr lang="en-US" sz="2000" b="1" dirty="0">
                <a:solidFill>
                  <a:schemeClr val="tx1"/>
                </a:solidFill>
              </a:rPr>
              <a:t>describe</a:t>
            </a:r>
            <a:r>
              <a:rPr lang="en-US" sz="2000" dirty="0">
                <a:solidFill>
                  <a:schemeClr val="tx1"/>
                </a:solidFill>
              </a:rPr>
              <a:t> the executive branch</a:t>
            </a:r>
          </a:p>
          <a:p>
            <a:pPr marL="342900" indent="-342900">
              <a:buFont typeface="Arial" panose="020B0604020202020204" pitchFamily="34" charset="0"/>
              <a:buChar char="•"/>
            </a:pPr>
            <a:r>
              <a:rPr lang="en-US" sz="2000" b="1" dirty="0">
                <a:solidFill>
                  <a:schemeClr val="tx1"/>
                </a:solidFill>
              </a:rPr>
              <a:t>design</a:t>
            </a:r>
            <a:r>
              <a:rPr lang="en-US" sz="2000" dirty="0">
                <a:solidFill>
                  <a:schemeClr val="tx1"/>
                </a:solidFill>
              </a:rPr>
              <a:t> a database</a:t>
            </a:r>
          </a:p>
          <a:p>
            <a:pPr marL="342900" indent="-342900">
              <a:buFont typeface="Arial" panose="020B0604020202020204" pitchFamily="34" charset="0"/>
              <a:buChar char="•"/>
            </a:pPr>
            <a:r>
              <a:rPr lang="en-US" sz="2000" b="1" dirty="0">
                <a:solidFill>
                  <a:schemeClr val="tx1"/>
                </a:solidFill>
              </a:rPr>
              <a:t>conduct</a:t>
            </a:r>
            <a:r>
              <a:rPr lang="en-US" sz="2000" dirty="0">
                <a:solidFill>
                  <a:schemeClr val="tx1"/>
                </a:solidFill>
              </a:rPr>
              <a:t> evaluations of instructional technology</a:t>
            </a:r>
          </a:p>
        </p:txBody>
      </p:sp>
      <p:sp>
        <p:nvSpPr>
          <p:cNvPr id="39" name="Right Arrow 38">
            <a:hlinkClick r:id="" action="ppaction://hlinkshowjump?jump=previousslide"/>
            <a:extLst>
              <a:ext uri="{FF2B5EF4-FFF2-40B4-BE49-F238E27FC236}">
                <a16:creationId xmlns:a16="http://schemas.microsoft.com/office/drawing/2014/main" id="{1F6A8500-40AF-3D40-BAB4-505AA831361F}"/>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99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688-98CE-0F4E-8258-BDEEEA006AE1}"/>
              </a:ext>
            </a:extLst>
          </p:cNvPr>
          <p:cNvSpPr>
            <a:spLocks noGrp="1"/>
          </p:cNvSpPr>
          <p:nvPr>
            <p:ph type="title"/>
          </p:nvPr>
        </p:nvSpPr>
        <p:spPr/>
        <p:txBody>
          <a:bodyPr/>
          <a:lstStyle/>
          <a:p>
            <a:r>
              <a:rPr lang="en-US" dirty="0"/>
              <a:t>Navigation Notes</a:t>
            </a:r>
          </a:p>
        </p:txBody>
      </p:sp>
      <p:sp>
        <p:nvSpPr>
          <p:cNvPr id="3" name="Content Placeholder 2">
            <a:extLst>
              <a:ext uri="{FF2B5EF4-FFF2-40B4-BE49-F238E27FC236}">
                <a16:creationId xmlns:a16="http://schemas.microsoft.com/office/drawing/2014/main" id="{8DC919DF-4F4B-774F-899A-00F67DC624A2}"/>
              </a:ext>
            </a:extLst>
          </p:cNvPr>
          <p:cNvSpPr>
            <a:spLocks noGrp="1"/>
          </p:cNvSpPr>
          <p:nvPr>
            <p:ph idx="1"/>
          </p:nvPr>
        </p:nvSpPr>
        <p:spPr/>
        <p:txBody>
          <a:bodyPr/>
          <a:lstStyle/>
          <a:p>
            <a:r>
              <a:rPr lang="en-US" dirty="0">
                <a:solidFill>
                  <a:schemeClr val="bg1"/>
                </a:solidFill>
              </a:rPr>
              <a:t>Insert the house on the upper right Corner of every slide. When the user clicks on the house they will be redirected to the main menu slide.</a:t>
            </a:r>
          </a:p>
          <a:p>
            <a:r>
              <a:rPr lang="en-US" dirty="0">
                <a:solidFill>
                  <a:schemeClr val="bg1"/>
                </a:solidFill>
              </a:rPr>
              <a:t>Insert an orange, left pointing arrow on the bottom left of every screen and an orange, right pointing arrow on the bottom right of every screen. Every time the user clicks the arrow on the left, the page will return to the previous slide. Every time the user clicks the arrow on the bottom right, the page will proceed to the next slide. </a:t>
            </a:r>
          </a:p>
        </p:txBody>
      </p:sp>
      <p:pic>
        <p:nvPicPr>
          <p:cNvPr id="4" name="Graphic 3" descr="Home with solid fill">
            <a:extLst>
              <a:ext uri="{FF2B5EF4-FFF2-40B4-BE49-F238E27FC236}">
                <a16:creationId xmlns:a16="http://schemas.microsoft.com/office/drawing/2014/main" id="{48695BEF-403B-444C-B039-5763D3FB5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1083" y="0"/>
            <a:ext cx="658453" cy="658453"/>
          </a:xfrm>
          <a:prstGeom prst="rect">
            <a:avLst/>
          </a:prstGeom>
        </p:spPr>
      </p:pic>
      <p:sp>
        <p:nvSpPr>
          <p:cNvPr id="5" name="Right Arrow 4">
            <a:extLst>
              <a:ext uri="{FF2B5EF4-FFF2-40B4-BE49-F238E27FC236}">
                <a16:creationId xmlns:a16="http://schemas.microsoft.com/office/drawing/2014/main" id="{51EE233D-4A25-CD42-AFBA-9107086564B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04C8B78E-12FA-D248-955D-F8CAEA733B19}"/>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50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F942-149E-8F4C-B26D-222FE8F59C00}"/>
              </a:ext>
            </a:extLst>
          </p:cNvPr>
          <p:cNvSpPr>
            <a:spLocks noGrp="1"/>
          </p:cNvSpPr>
          <p:nvPr>
            <p:ph type="title"/>
          </p:nvPr>
        </p:nvSpPr>
        <p:spPr/>
        <p:txBody>
          <a:bodyPr/>
          <a:lstStyle/>
          <a:p>
            <a:r>
              <a:rPr lang="en-US" dirty="0"/>
              <a:t>Identifying Behaviors with Bloom’s Taxonomy</a:t>
            </a:r>
          </a:p>
        </p:txBody>
      </p:sp>
      <p:sp>
        <p:nvSpPr>
          <p:cNvPr id="4" name="Triangle 3">
            <a:extLst>
              <a:ext uri="{FF2B5EF4-FFF2-40B4-BE49-F238E27FC236}">
                <a16:creationId xmlns:a16="http://schemas.microsoft.com/office/drawing/2014/main" id="{1065CD85-2B7F-D943-BEC4-3B630F8BE8C7}"/>
              </a:ext>
            </a:extLst>
          </p:cNvPr>
          <p:cNvSpPr/>
          <p:nvPr/>
        </p:nvSpPr>
        <p:spPr>
          <a:xfrm>
            <a:off x="3717743" y="2360461"/>
            <a:ext cx="4756513" cy="4025827"/>
          </a:xfrm>
          <a:prstGeom prst="triangle">
            <a:avLst/>
          </a:prstGeom>
          <a:blipFill dpi="0" rotWithShape="0">
            <a:blip r:embed="rId2">
              <a:extLst>
                <a:ext uri="{28A0092B-C50C-407E-A947-70E740481C1C}">
                  <a14:useLocalDpi xmlns:a14="http://schemas.microsoft.com/office/drawing/2010/main" val="0"/>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5B6BCA-1C7D-9343-9B45-949E4CF6144D}"/>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4804D882-D1FF-514A-BFB5-217EA6201462}"/>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Behavior, Bloom’s Taxonomy</a:t>
            </a:r>
          </a:p>
        </p:txBody>
      </p:sp>
      <p:sp>
        <p:nvSpPr>
          <p:cNvPr id="7" name="Rectangle 6">
            <a:extLst>
              <a:ext uri="{FF2B5EF4-FFF2-40B4-BE49-F238E27FC236}">
                <a16:creationId xmlns:a16="http://schemas.microsoft.com/office/drawing/2014/main" id="{6DAB6DEB-7D91-3849-AF7A-80E4118CA197}"/>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18</a:t>
            </a:r>
          </a:p>
        </p:txBody>
      </p:sp>
      <p:sp>
        <p:nvSpPr>
          <p:cNvPr id="8" name="Rectangle 7">
            <a:extLst>
              <a:ext uri="{FF2B5EF4-FFF2-40B4-BE49-F238E27FC236}">
                <a16:creationId xmlns:a16="http://schemas.microsoft.com/office/drawing/2014/main" id="{42ECA59F-E6AC-6E4B-B440-7CE1A0522399}"/>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E5BF7AFD-1584-7F40-ACC5-EE935E86F194}"/>
              </a:ext>
            </a:extLst>
          </p:cNvPr>
          <p:cNvSpPr/>
          <p:nvPr/>
        </p:nvSpPr>
        <p:spPr>
          <a:xfrm>
            <a:off x="0" y="6857999"/>
            <a:ext cx="12192000" cy="23324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This triangle represents Benjamin Bloom’s Taxonomy Model. This model is a helpful resources when selecting the behavior within your objectives. According to Bloom, there are six levels of cognitive processing. Blooms states that students should be able to remember facts and information (pause), understand or explain ideas and concepts (pause), apply their knowledge to new situations (pause), analyze or draw connections between ideas (pause), evaluate, justify or critique decisions (pause), and create or produce a product (pause). Notice there are also examples of “action words” or verbs that can be used to identify the behavior within your own objectives. Take some time to look over the sample verbs provided at each level and consider how they may relate to your course.</a:t>
            </a:r>
          </a:p>
          <a:p>
            <a:endParaRPr lang="en-US" b="1" dirty="0">
              <a:solidFill>
                <a:schemeClr val="bg1"/>
              </a:solidFill>
            </a:endParaRPr>
          </a:p>
          <a:p>
            <a:endParaRPr lang="en-US" b="1" dirty="0">
              <a:solidFill>
                <a:schemeClr val="bg1"/>
              </a:solidFill>
            </a:endParaRPr>
          </a:p>
        </p:txBody>
      </p:sp>
      <p:sp>
        <p:nvSpPr>
          <p:cNvPr id="10" name="Rectangle 9">
            <a:extLst>
              <a:ext uri="{FF2B5EF4-FFF2-40B4-BE49-F238E27FC236}">
                <a16:creationId xmlns:a16="http://schemas.microsoft.com/office/drawing/2014/main" id="{56A6D8C3-F04F-FD49-84D0-E06CBBE20628}"/>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F44B8D94-CA7E-0149-BBB2-FD286DEC0E40}"/>
              </a:ext>
            </a:extLst>
          </p:cNvPr>
          <p:cNvSpPr/>
          <p:nvPr/>
        </p:nvSpPr>
        <p:spPr>
          <a:xfrm>
            <a:off x="12192000" y="4213221"/>
            <a:ext cx="3403191" cy="49772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dirty="0">
                <a:solidFill>
                  <a:schemeClr val="bg1"/>
                </a:solidFill>
              </a:rPr>
              <a:t>: Have a right pointing, burgundy arrow point to each level of the pyramid as the narrator introduces it.</a:t>
            </a:r>
          </a:p>
          <a:p>
            <a:endParaRPr lang="en-US" dirty="0">
              <a:solidFill>
                <a:schemeClr val="bg1"/>
              </a:solidFill>
            </a:endParaRPr>
          </a:p>
          <a:p>
            <a:endParaRPr lang="en-US" dirty="0">
              <a:solidFill>
                <a:schemeClr val="bg1"/>
              </a:solidFill>
              <a:highlight>
                <a:srgbClr val="FFFF00"/>
              </a:highlight>
            </a:endParaRPr>
          </a:p>
        </p:txBody>
      </p:sp>
      <p:pic>
        <p:nvPicPr>
          <p:cNvPr id="12" name="Picture 11" descr="Diagram&#10;&#10;Description automatically generated">
            <a:extLst>
              <a:ext uri="{FF2B5EF4-FFF2-40B4-BE49-F238E27FC236}">
                <a16:creationId xmlns:a16="http://schemas.microsoft.com/office/drawing/2014/main" id="{B70FB85D-BF56-6746-BDE8-607F9D2235A7}"/>
              </a:ext>
            </a:extLst>
          </p:cNvPr>
          <p:cNvPicPr>
            <a:picLocks noChangeAspect="1"/>
          </p:cNvPicPr>
          <p:nvPr/>
        </p:nvPicPr>
        <p:blipFill>
          <a:blip r:embed="rId3"/>
          <a:stretch>
            <a:fillRect/>
          </a:stretch>
        </p:blipFill>
        <p:spPr>
          <a:xfrm>
            <a:off x="1562099" y="2261950"/>
            <a:ext cx="9067800" cy="4159541"/>
          </a:xfrm>
          <a:prstGeom prst="rect">
            <a:avLst/>
          </a:prstGeom>
        </p:spPr>
      </p:pic>
      <p:pic>
        <p:nvPicPr>
          <p:cNvPr id="14" name="Graphic 13" descr="Home with solid fill">
            <a:hlinkClick r:id="rId4" action="ppaction://hlinksldjump"/>
            <a:extLst>
              <a:ext uri="{FF2B5EF4-FFF2-40B4-BE49-F238E27FC236}">
                <a16:creationId xmlns:a16="http://schemas.microsoft.com/office/drawing/2014/main" id="{471F5F33-1398-1442-AA28-1871EAD52D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9D4608B2-29CD-8F46-B3B4-25A65FDA5972}"/>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a:extLst>
              <a:ext uri="{FF2B5EF4-FFF2-40B4-BE49-F238E27FC236}">
                <a16:creationId xmlns:a16="http://schemas.microsoft.com/office/drawing/2014/main" id="{FC0CD315-D24C-2642-A08A-264E8FE8C921}"/>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74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4DD0-983F-9740-96BD-92E602C7028A}"/>
              </a:ext>
            </a:extLst>
          </p:cNvPr>
          <p:cNvSpPr>
            <a:spLocks noGrp="1"/>
          </p:cNvSpPr>
          <p:nvPr>
            <p:ph type="title"/>
          </p:nvPr>
        </p:nvSpPr>
        <p:spPr/>
        <p:txBody>
          <a:bodyPr/>
          <a:lstStyle/>
          <a:p>
            <a:r>
              <a:rPr lang="en-US" dirty="0"/>
              <a:t>Condition</a:t>
            </a:r>
          </a:p>
        </p:txBody>
      </p:sp>
      <p:sp>
        <p:nvSpPr>
          <p:cNvPr id="11" name="Rectangle 10">
            <a:extLst>
              <a:ext uri="{FF2B5EF4-FFF2-40B4-BE49-F238E27FC236}">
                <a16:creationId xmlns:a16="http://schemas.microsoft.com/office/drawing/2014/main" id="{40F52C15-FE95-6F49-9FFC-0453E3CE7C04}"/>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2" name="Rectangle 11">
            <a:extLst>
              <a:ext uri="{FF2B5EF4-FFF2-40B4-BE49-F238E27FC236}">
                <a16:creationId xmlns:a16="http://schemas.microsoft.com/office/drawing/2014/main" id="{5A7C6626-4AED-1945-BB4A-0187C81B6709}"/>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Condition</a:t>
            </a:r>
          </a:p>
        </p:txBody>
      </p:sp>
      <p:sp>
        <p:nvSpPr>
          <p:cNvPr id="13" name="Rectangle 12">
            <a:extLst>
              <a:ext uri="{FF2B5EF4-FFF2-40B4-BE49-F238E27FC236}">
                <a16:creationId xmlns:a16="http://schemas.microsoft.com/office/drawing/2014/main" id="{0A6E0202-B0DD-0F4D-BDEB-65811BA46BA9}"/>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19</a:t>
            </a:r>
            <a:endParaRPr lang="en-US" dirty="0">
              <a:solidFill>
                <a:schemeClr val="bg1"/>
              </a:solidFill>
            </a:endParaRPr>
          </a:p>
        </p:txBody>
      </p:sp>
      <p:sp>
        <p:nvSpPr>
          <p:cNvPr id="14" name="Rectangle 13">
            <a:extLst>
              <a:ext uri="{FF2B5EF4-FFF2-40B4-BE49-F238E27FC236}">
                <a16:creationId xmlns:a16="http://schemas.microsoft.com/office/drawing/2014/main" id="{6736178B-F5BD-D146-B576-FEA202C3C1DA}"/>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ABCD principles to develop course objectives.</a:t>
            </a:r>
            <a:r>
              <a:rPr lang="en-US" dirty="0">
                <a:solidFill>
                  <a:schemeClr val="bg1"/>
                </a:solidFill>
              </a:rPr>
              <a:t> </a:t>
            </a:r>
          </a:p>
          <a:p>
            <a:pPr marL="171450" indent="-171450">
              <a:buFont typeface="Arial" panose="020B0604020202020204" pitchFamily="34" charset="0"/>
              <a:buChar char="•"/>
            </a:pPr>
            <a:r>
              <a:rPr lang="en-US" b="1" dirty="0">
                <a:solidFill>
                  <a:schemeClr val="bg1"/>
                </a:solidFill>
              </a:rPr>
              <a:t>use Bloom’s Taxonomy to develop course objectives. </a:t>
            </a:r>
            <a:endParaRPr lang="en-US" dirty="0">
              <a:solidFill>
                <a:schemeClr val="bg1"/>
              </a:solidFill>
            </a:endParaRPr>
          </a:p>
          <a:p>
            <a:endParaRPr lang="en-US" dirty="0">
              <a:solidFill>
                <a:schemeClr val="bg1"/>
              </a:solidFill>
            </a:endParaRPr>
          </a:p>
        </p:txBody>
      </p:sp>
      <p:sp>
        <p:nvSpPr>
          <p:cNvPr id="15" name="Rectangle 14">
            <a:extLst>
              <a:ext uri="{FF2B5EF4-FFF2-40B4-BE49-F238E27FC236}">
                <a16:creationId xmlns:a16="http://schemas.microsoft.com/office/drawing/2014/main" id="{11FF9AFA-C86A-F54F-91D9-41A5154A7B92}"/>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”C” stands for condition. The condition can describe what resources learners will need in order to achieve the desired behavior. The condition can also describe the circumstances the the learners will be under in order to be successful. Some examples can include but are not limited to tools, scaffolds, graphic organizers, or class size. Also note, that the condition can also simply be implied if you </a:t>
            </a:r>
          </a:p>
        </p:txBody>
      </p:sp>
      <p:sp>
        <p:nvSpPr>
          <p:cNvPr id="16" name="Rectangle 15">
            <a:extLst>
              <a:ext uri="{FF2B5EF4-FFF2-40B4-BE49-F238E27FC236}">
                <a16:creationId xmlns:a16="http://schemas.microsoft.com/office/drawing/2014/main" id="{C2748BC6-44E0-514B-A53E-E04043E75BAE}"/>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7" name="Rectangle 16">
            <a:extLst>
              <a:ext uri="{FF2B5EF4-FFF2-40B4-BE49-F238E27FC236}">
                <a16:creationId xmlns:a16="http://schemas.microsoft.com/office/drawing/2014/main" id="{FDC0C51E-1EC5-454D-9221-B142A7E6548F}"/>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i="1" dirty="0">
                <a:solidFill>
                  <a:schemeClr val="bg1"/>
                </a:solidFill>
              </a:rPr>
              <a:t>: </a:t>
            </a:r>
            <a:r>
              <a:rPr lang="en-US" dirty="0">
                <a:solidFill>
                  <a:schemeClr val="bg1"/>
                </a:solidFill>
              </a:rPr>
              <a:t>Condition should be shaded in burgundy. Audience, Behavior, and Degree should all be made transparent.</a:t>
            </a:r>
            <a:endParaRPr lang="en-US" b="1" dirty="0">
              <a:solidFill>
                <a:schemeClr val="bg1"/>
              </a:solidFill>
            </a:endParaRPr>
          </a:p>
          <a:p>
            <a:endParaRPr lang="en-US" dirty="0">
              <a:solidFill>
                <a:schemeClr val="bg1"/>
              </a:solidFill>
            </a:endParaRPr>
          </a:p>
        </p:txBody>
      </p:sp>
      <p:pic>
        <p:nvPicPr>
          <p:cNvPr id="18" name="Graphic 17" descr="Home with solid fill">
            <a:hlinkClick r:id="rId2" action="ppaction://hlinksldjump"/>
            <a:extLst>
              <a:ext uri="{FF2B5EF4-FFF2-40B4-BE49-F238E27FC236}">
                <a16:creationId xmlns:a16="http://schemas.microsoft.com/office/drawing/2014/main" id="{A2BF03AB-3D61-854E-B1E2-76122165E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9" name="Right Arrow 18">
            <a:hlinkClick r:id="" action="ppaction://hlinkshowjump?jump=nextslide"/>
            <a:extLst>
              <a:ext uri="{FF2B5EF4-FFF2-40B4-BE49-F238E27FC236}">
                <a16:creationId xmlns:a16="http://schemas.microsoft.com/office/drawing/2014/main" id="{FDB6DAA9-325D-984A-A92C-A027C1116AB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9730671D-1B57-4C4C-A6FD-2198F94DA9AC}"/>
              </a:ext>
            </a:extLst>
          </p:cNvPr>
          <p:cNvSpPr/>
          <p:nvPr/>
        </p:nvSpPr>
        <p:spPr>
          <a:xfrm>
            <a:off x="6893580" y="2441464"/>
            <a:ext cx="4330460" cy="845389"/>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34" name="Rounded Rectangle 33">
            <a:extLst>
              <a:ext uri="{FF2B5EF4-FFF2-40B4-BE49-F238E27FC236}">
                <a16:creationId xmlns:a16="http://schemas.microsoft.com/office/drawing/2014/main" id="{939A0160-A746-6043-B1A9-3312E26A691C}"/>
              </a:ext>
            </a:extLst>
          </p:cNvPr>
          <p:cNvSpPr/>
          <p:nvPr/>
        </p:nvSpPr>
        <p:spPr>
          <a:xfrm>
            <a:off x="6931680" y="3469256"/>
            <a:ext cx="4330460" cy="845389"/>
          </a:xfrm>
          <a:prstGeom prst="roundRect">
            <a:avLst/>
          </a:prstGeom>
          <a:solidFill>
            <a:srgbClr val="8C210B">
              <a:alpha val="10043"/>
            </a:srgbClr>
          </a:solidFill>
          <a:ln>
            <a:solidFill>
              <a:schemeClr val="accent1">
                <a:shade val="50000"/>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35" name="Rounded Rectangle 34">
            <a:extLst>
              <a:ext uri="{FF2B5EF4-FFF2-40B4-BE49-F238E27FC236}">
                <a16:creationId xmlns:a16="http://schemas.microsoft.com/office/drawing/2014/main" id="{B8079C8C-22B0-5E41-AE10-4BE026978DFC}"/>
              </a:ext>
            </a:extLst>
          </p:cNvPr>
          <p:cNvSpPr/>
          <p:nvPr/>
        </p:nvSpPr>
        <p:spPr>
          <a:xfrm>
            <a:off x="6931680" y="4580579"/>
            <a:ext cx="4330460" cy="84538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36" name="Rounded Rectangle 35">
            <a:extLst>
              <a:ext uri="{FF2B5EF4-FFF2-40B4-BE49-F238E27FC236}">
                <a16:creationId xmlns:a16="http://schemas.microsoft.com/office/drawing/2014/main" id="{10E9AFA7-635F-324B-BF6F-C91EB2B2A7EA}"/>
              </a:ext>
            </a:extLst>
          </p:cNvPr>
          <p:cNvSpPr/>
          <p:nvPr/>
        </p:nvSpPr>
        <p:spPr>
          <a:xfrm>
            <a:off x="6931680" y="5691902"/>
            <a:ext cx="4330460" cy="845389"/>
          </a:xfrm>
          <a:prstGeom prst="roundRect">
            <a:avLst/>
          </a:prstGeom>
          <a:solidFill>
            <a:srgbClr val="8C210B">
              <a:alpha val="13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sp>
        <p:nvSpPr>
          <p:cNvPr id="9" name="Rounded Rectangle 8">
            <a:extLst>
              <a:ext uri="{FF2B5EF4-FFF2-40B4-BE49-F238E27FC236}">
                <a16:creationId xmlns:a16="http://schemas.microsoft.com/office/drawing/2014/main" id="{E6E0327A-5D50-1646-BC55-585A86F436FC}"/>
              </a:ext>
            </a:extLst>
          </p:cNvPr>
          <p:cNvSpPr/>
          <p:nvPr/>
        </p:nvSpPr>
        <p:spPr>
          <a:xfrm>
            <a:off x="461446" y="2441464"/>
            <a:ext cx="4940882" cy="37650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Describes the </a:t>
            </a:r>
            <a:r>
              <a:rPr lang="en-US" sz="2000" b="1" dirty="0">
                <a:solidFill>
                  <a:schemeClr val="tx1"/>
                </a:solidFill>
              </a:rPr>
              <a:t>resources</a:t>
            </a:r>
            <a:r>
              <a:rPr lang="en-US" sz="2000" dirty="0">
                <a:solidFill>
                  <a:schemeClr val="tx1"/>
                </a:solidFill>
              </a:rPr>
              <a:t> or </a:t>
            </a:r>
            <a:r>
              <a:rPr lang="en-US" sz="2000" b="1" dirty="0">
                <a:solidFill>
                  <a:schemeClr val="tx1"/>
                </a:solidFill>
              </a:rPr>
              <a:t>circumstances</a:t>
            </a:r>
            <a:r>
              <a:rPr lang="en-US" sz="2000" dirty="0">
                <a:solidFill>
                  <a:schemeClr val="tx1"/>
                </a:solidFill>
              </a:rPr>
              <a:t> under which learning will occur</a:t>
            </a:r>
            <a:endParaRPr lang="en-US" sz="2000" b="1" dirty="0">
              <a:solidFill>
                <a:schemeClr val="tx1"/>
              </a:solidFill>
            </a:endParaRPr>
          </a:p>
          <a:p>
            <a:pPr algn="ctr"/>
            <a:endParaRPr lang="en-US" sz="2000" dirty="0">
              <a:solidFill>
                <a:schemeClr val="tx1"/>
              </a:solidFill>
            </a:endParaRPr>
          </a:p>
          <a:p>
            <a:r>
              <a:rPr lang="en-US" sz="2000" b="1" u="sng" dirty="0">
                <a:solidFill>
                  <a:schemeClr val="tx1"/>
                </a:solidFill>
              </a:rPr>
              <a:t>Examples</a:t>
            </a:r>
            <a:r>
              <a:rPr lang="en-US" sz="2000" dirty="0">
                <a:solidFill>
                  <a:schemeClr val="tx1"/>
                </a:solidFill>
              </a:rPr>
              <a:t> </a:t>
            </a:r>
          </a:p>
          <a:p>
            <a:pPr marL="342900" indent="-342900">
              <a:buFont typeface="Arial" panose="020B0604020202020204" pitchFamily="34" charset="0"/>
              <a:buChar char="•"/>
            </a:pPr>
            <a:r>
              <a:rPr lang="en-US" sz="2000" dirty="0">
                <a:solidFill>
                  <a:schemeClr val="tx1"/>
                </a:solidFill>
              </a:rPr>
              <a:t>After the completion of the course…</a:t>
            </a:r>
          </a:p>
          <a:p>
            <a:pPr marL="342900" indent="-342900">
              <a:buFont typeface="Arial" panose="020B0604020202020204" pitchFamily="34" charset="0"/>
              <a:buChar char="•"/>
            </a:pPr>
            <a:r>
              <a:rPr lang="en-US" sz="2000" dirty="0">
                <a:solidFill>
                  <a:schemeClr val="tx1"/>
                </a:solidFill>
              </a:rPr>
              <a:t>With the use of a periodic table…</a:t>
            </a:r>
          </a:p>
          <a:p>
            <a:pPr marL="342900" indent="-342900">
              <a:buFont typeface="Arial" panose="020B0604020202020204" pitchFamily="34" charset="0"/>
              <a:buChar char="•"/>
            </a:pPr>
            <a:r>
              <a:rPr lang="en-US" sz="2000" dirty="0">
                <a:solidFill>
                  <a:schemeClr val="tx1"/>
                </a:solidFill>
              </a:rPr>
              <a:t>Given a sample</a:t>
            </a:r>
          </a:p>
        </p:txBody>
      </p:sp>
      <p:sp>
        <p:nvSpPr>
          <p:cNvPr id="40" name="Right Arrow 39">
            <a:hlinkClick r:id="" action="ppaction://hlinkshowjump?jump=previousslide"/>
            <a:extLst>
              <a:ext uri="{FF2B5EF4-FFF2-40B4-BE49-F238E27FC236}">
                <a16:creationId xmlns:a16="http://schemas.microsoft.com/office/drawing/2014/main" id="{44245264-2D06-E54F-A3F9-069DA373348D}"/>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0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CA08-E168-2F43-ABD8-18B195207247}"/>
              </a:ext>
            </a:extLst>
          </p:cNvPr>
          <p:cNvSpPr>
            <a:spLocks noGrp="1"/>
          </p:cNvSpPr>
          <p:nvPr>
            <p:ph type="title"/>
          </p:nvPr>
        </p:nvSpPr>
        <p:spPr/>
        <p:txBody>
          <a:bodyPr/>
          <a:lstStyle/>
          <a:p>
            <a:r>
              <a:rPr lang="en-US" dirty="0"/>
              <a:t>Degree</a:t>
            </a:r>
          </a:p>
        </p:txBody>
      </p:sp>
      <p:sp>
        <p:nvSpPr>
          <p:cNvPr id="9" name="Rectangle 8">
            <a:extLst>
              <a:ext uri="{FF2B5EF4-FFF2-40B4-BE49-F238E27FC236}">
                <a16:creationId xmlns:a16="http://schemas.microsoft.com/office/drawing/2014/main" id="{ADDA7495-8AD0-9843-9823-1EFC4C688F7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0" name="Rectangle 9">
            <a:extLst>
              <a:ext uri="{FF2B5EF4-FFF2-40B4-BE49-F238E27FC236}">
                <a16:creationId xmlns:a16="http://schemas.microsoft.com/office/drawing/2014/main" id="{AD2F9C90-3F81-2549-B85F-5A464F4E0ED4}"/>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Degree</a:t>
            </a:r>
          </a:p>
        </p:txBody>
      </p:sp>
      <p:sp>
        <p:nvSpPr>
          <p:cNvPr id="11" name="Rectangle 10">
            <a:extLst>
              <a:ext uri="{FF2B5EF4-FFF2-40B4-BE49-F238E27FC236}">
                <a16:creationId xmlns:a16="http://schemas.microsoft.com/office/drawing/2014/main" id="{BC8810E1-E999-D344-8085-22E06768501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20</a:t>
            </a:r>
            <a:endParaRPr lang="en-US" dirty="0">
              <a:solidFill>
                <a:schemeClr val="bg1"/>
              </a:solidFill>
            </a:endParaRPr>
          </a:p>
        </p:txBody>
      </p:sp>
      <p:sp>
        <p:nvSpPr>
          <p:cNvPr id="12" name="Rectangle 11">
            <a:extLst>
              <a:ext uri="{FF2B5EF4-FFF2-40B4-BE49-F238E27FC236}">
                <a16:creationId xmlns:a16="http://schemas.microsoft.com/office/drawing/2014/main" id="{3F264010-F89A-334D-9FFA-71696C17CB6C}"/>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r>
              <a:rPr lang="en-US" b="1" dirty="0">
                <a:solidFill>
                  <a:schemeClr val="bg1"/>
                </a:solidFill>
              </a:rPr>
              <a:t>. </a:t>
            </a:r>
            <a:endParaRPr lang="en-US" dirty="0">
              <a:solidFill>
                <a:schemeClr val="bg1"/>
              </a:solidFill>
            </a:endParaRPr>
          </a:p>
          <a:p>
            <a:endParaRPr lang="en-US" dirty="0">
              <a:solidFill>
                <a:schemeClr val="bg1"/>
              </a:solidFill>
            </a:endParaRPr>
          </a:p>
        </p:txBody>
      </p:sp>
      <p:sp>
        <p:nvSpPr>
          <p:cNvPr id="13" name="Rectangle 12">
            <a:extLst>
              <a:ext uri="{FF2B5EF4-FFF2-40B4-BE49-F238E27FC236}">
                <a16:creationId xmlns:a16="http://schemas.microsoft.com/office/drawing/2014/main" id="{000126AF-6EF0-014D-B8B4-13C6C3F70DB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“D” stands for degree. The degree describes the standard for acceptable performance. This means that if a learner meets the standard identified within the objective they are demonstrating mastery of your objective. The degree could include time, accuracy, or quality. </a:t>
            </a:r>
          </a:p>
        </p:txBody>
      </p:sp>
      <p:sp>
        <p:nvSpPr>
          <p:cNvPr id="14" name="Rectangle 13">
            <a:extLst>
              <a:ext uri="{FF2B5EF4-FFF2-40B4-BE49-F238E27FC236}">
                <a16:creationId xmlns:a16="http://schemas.microsoft.com/office/drawing/2014/main" id="{01002FDF-32B8-AA46-8810-29466722A80B}"/>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5" name="Rectangle 14">
            <a:extLst>
              <a:ext uri="{FF2B5EF4-FFF2-40B4-BE49-F238E27FC236}">
                <a16:creationId xmlns:a16="http://schemas.microsoft.com/office/drawing/2014/main" id="{E34359D8-4756-A245-81EB-FED0A200797B}"/>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i="1" dirty="0">
                <a:solidFill>
                  <a:schemeClr val="bg1"/>
                </a:solidFill>
              </a:rPr>
              <a:t>: </a:t>
            </a:r>
            <a:r>
              <a:rPr lang="en-US" dirty="0">
                <a:solidFill>
                  <a:schemeClr val="bg1"/>
                </a:solidFill>
              </a:rPr>
              <a:t>Degree should be shaded in burgundy. Audience, Behavior, and Condition should all be made transparent.</a:t>
            </a:r>
            <a:endParaRPr lang="en-US" b="1" dirty="0">
              <a:solidFill>
                <a:schemeClr val="bg1"/>
              </a:solidFill>
            </a:endParaRPr>
          </a:p>
          <a:p>
            <a:endParaRPr lang="en-US" dirty="0">
              <a:solidFill>
                <a:schemeClr val="bg1"/>
              </a:solidFill>
            </a:endParaRPr>
          </a:p>
        </p:txBody>
      </p:sp>
      <p:pic>
        <p:nvPicPr>
          <p:cNvPr id="17" name="Graphic 16" descr="Home with solid fill">
            <a:hlinkClick r:id="rId2" action="ppaction://hlinksldjump"/>
            <a:extLst>
              <a:ext uri="{FF2B5EF4-FFF2-40B4-BE49-F238E27FC236}">
                <a16:creationId xmlns:a16="http://schemas.microsoft.com/office/drawing/2014/main" id="{758C8495-F693-2947-B7F0-BB1E96C63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8" name="Right Arrow 17">
            <a:hlinkClick r:id="" action="ppaction://hlinkshowjump?jump=nextslide"/>
            <a:extLst>
              <a:ext uri="{FF2B5EF4-FFF2-40B4-BE49-F238E27FC236}">
                <a16:creationId xmlns:a16="http://schemas.microsoft.com/office/drawing/2014/main" id="{514D70E5-2858-BE4D-BB95-B78325EB63A0}"/>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A9CD444-6098-9A42-9A11-6F3C1D8AFB04}"/>
              </a:ext>
            </a:extLst>
          </p:cNvPr>
          <p:cNvSpPr/>
          <p:nvPr/>
        </p:nvSpPr>
        <p:spPr>
          <a:xfrm>
            <a:off x="6893580" y="2441464"/>
            <a:ext cx="4080431" cy="647171"/>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21" name="Rounded Rectangle 20">
            <a:extLst>
              <a:ext uri="{FF2B5EF4-FFF2-40B4-BE49-F238E27FC236}">
                <a16:creationId xmlns:a16="http://schemas.microsoft.com/office/drawing/2014/main" id="{7DD0091E-E2C2-A047-A4D3-ED3B54DA578E}"/>
              </a:ext>
            </a:extLst>
          </p:cNvPr>
          <p:cNvSpPr/>
          <p:nvPr/>
        </p:nvSpPr>
        <p:spPr>
          <a:xfrm>
            <a:off x="6931680" y="3469256"/>
            <a:ext cx="4080431" cy="647171"/>
          </a:xfrm>
          <a:prstGeom prst="roundRect">
            <a:avLst/>
          </a:prstGeom>
          <a:solidFill>
            <a:srgbClr val="8C210B">
              <a:alpha val="10043"/>
            </a:srgbClr>
          </a:solidFill>
          <a:ln>
            <a:solidFill>
              <a:schemeClr val="accent1">
                <a:shade val="50000"/>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22" name="Rounded Rectangle 21">
            <a:extLst>
              <a:ext uri="{FF2B5EF4-FFF2-40B4-BE49-F238E27FC236}">
                <a16:creationId xmlns:a16="http://schemas.microsoft.com/office/drawing/2014/main" id="{2791FBD2-B018-B143-B235-D2194234F6F8}"/>
              </a:ext>
            </a:extLst>
          </p:cNvPr>
          <p:cNvSpPr/>
          <p:nvPr/>
        </p:nvSpPr>
        <p:spPr>
          <a:xfrm>
            <a:off x="6931680" y="4580579"/>
            <a:ext cx="4080431" cy="647171"/>
          </a:xfrm>
          <a:prstGeom prst="roundRect">
            <a:avLst/>
          </a:prstGeom>
          <a:solidFill>
            <a:srgbClr val="8C210B">
              <a:alpha val="10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23" name="Rounded Rectangle 22">
            <a:extLst>
              <a:ext uri="{FF2B5EF4-FFF2-40B4-BE49-F238E27FC236}">
                <a16:creationId xmlns:a16="http://schemas.microsoft.com/office/drawing/2014/main" id="{BE4720B1-5EA6-EC45-8F88-54B05457B5D3}"/>
              </a:ext>
            </a:extLst>
          </p:cNvPr>
          <p:cNvSpPr/>
          <p:nvPr/>
        </p:nvSpPr>
        <p:spPr>
          <a:xfrm>
            <a:off x="6931680" y="5691902"/>
            <a:ext cx="4080431" cy="647171"/>
          </a:xfrm>
          <a:prstGeom prst="roundRect">
            <a:avLst/>
          </a:prstGeom>
          <a:solidFill>
            <a:schemeClr val="tx1">
              <a:lumMod val="2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sp>
        <p:nvSpPr>
          <p:cNvPr id="24" name="Rounded Rectangle 23">
            <a:extLst>
              <a:ext uri="{FF2B5EF4-FFF2-40B4-BE49-F238E27FC236}">
                <a16:creationId xmlns:a16="http://schemas.microsoft.com/office/drawing/2014/main" id="{41A424B4-A6F4-FB4E-BA58-78FEDCB99401}"/>
              </a:ext>
            </a:extLst>
          </p:cNvPr>
          <p:cNvSpPr/>
          <p:nvPr/>
        </p:nvSpPr>
        <p:spPr>
          <a:xfrm>
            <a:off x="657790" y="2480319"/>
            <a:ext cx="5017803" cy="381592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Standard for acceptable performance</a:t>
            </a:r>
          </a:p>
          <a:p>
            <a:r>
              <a:rPr lang="en-US" sz="2000" dirty="0">
                <a:solidFill>
                  <a:schemeClr val="tx1"/>
                </a:solidFill>
              </a:rPr>
              <a:t>Time, accuracy, or quality </a:t>
            </a:r>
            <a:endParaRPr lang="en-US" sz="2000" b="1" dirty="0">
              <a:solidFill>
                <a:schemeClr val="tx1"/>
              </a:solidFill>
            </a:endParaRPr>
          </a:p>
          <a:p>
            <a:endParaRPr lang="en-US" sz="2000" b="1" dirty="0">
              <a:solidFill>
                <a:schemeClr val="tx1"/>
              </a:solidFill>
            </a:endParaRPr>
          </a:p>
          <a:p>
            <a:r>
              <a:rPr lang="en-US" sz="2000" b="1" u="sng" dirty="0">
                <a:solidFill>
                  <a:schemeClr val="tx1"/>
                </a:solidFill>
              </a:rPr>
              <a:t>Examples</a:t>
            </a:r>
            <a:endParaRPr lang="en-US" sz="2000" u="sng" dirty="0">
              <a:solidFill>
                <a:schemeClr val="tx1"/>
              </a:solidFill>
            </a:endParaRPr>
          </a:p>
          <a:p>
            <a:pPr marL="342900" indent="-342900">
              <a:buFont typeface="Arial" panose="020B0604020202020204" pitchFamily="34" charset="0"/>
              <a:buChar char="•"/>
            </a:pPr>
            <a:r>
              <a:rPr lang="en-US" sz="2000" dirty="0">
                <a:solidFill>
                  <a:schemeClr val="tx1"/>
                </a:solidFill>
              </a:rPr>
              <a:t>with 90% accuracy</a:t>
            </a:r>
          </a:p>
          <a:p>
            <a:pPr marL="342900" indent="-342900">
              <a:buFont typeface="Arial" panose="020B0604020202020204" pitchFamily="34" charset="0"/>
              <a:buChar char="•"/>
            </a:pPr>
            <a:r>
              <a:rPr lang="en-US" sz="2000" dirty="0">
                <a:solidFill>
                  <a:schemeClr val="tx1"/>
                </a:solidFill>
              </a:rPr>
              <a:t>in 2 out 3 attempts</a:t>
            </a:r>
          </a:p>
          <a:p>
            <a:pPr marL="342900" indent="-342900">
              <a:buFont typeface="Arial" panose="020B0604020202020204" pitchFamily="34" charset="0"/>
              <a:buChar char="•"/>
            </a:pPr>
            <a:r>
              <a:rPr lang="en-US" sz="2000" dirty="0">
                <a:solidFill>
                  <a:schemeClr val="tx1"/>
                </a:solidFill>
              </a:rPr>
              <a:t>by meeting rubric criteria</a:t>
            </a:r>
          </a:p>
        </p:txBody>
      </p:sp>
      <p:sp>
        <p:nvSpPr>
          <p:cNvPr id="26" name="Right Arrow 25">
            <a:hlinkClick r:id="" action="ppaction://hlinkshowjump?jump=previousslide"/>
            <a:extLst>
              <a:ext uri="{FF2B5EF4-FFF2-40B4-BE49-F238E27FC236}">
                <a16:creationId xmlns:a16="http://schemas.microsoft.com/office/drawing/2014/main" id="{31E22454-0F17-FA40-94AB-C765ED845B1B}"/>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49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Examples and Non-Examples of Objectives</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ABCD Examples and Non-Examples</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21</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Located on the top is an example of a well-written course objective. It reads “After generating a hypothesis, students will design an experiments which includes all of the components of the scientific method.” While the bottom example reads “Students will practice generating hypotheses and then conduct experiments.” This is not an example of an objective that meets the ABCD criteria.</a:t>
            </a:r>
          </a:p>
          <a:p>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Cue</a:t>
            </a:r>
            <a:r>
              <a:rPr lang="en-US" dirty="0">
                <a:solidFill>
                  <a:schemeClr val="bg1"/>
                </a:solidFill>
              </a:rPr>
              <a:t>: The top example box will turn the same shade of green as ”check” as the narrator beings reading the example</a:t>
            </a:r>
          </a:p>
          <a:p>
            <a:endParaRPr lang="en-US" dirty="0">
              <a:solidFill>
                <a:schemeClr val="bg1"/>
              </a:solidFill>
            </a:endParaRPr>
          </a:p>
          <a:p>
            <a:r>
              <a:rPr lang="en-US" b="1" i="1" dirty="0">
                <a:solidFill>
                  <a:schemeClr val="bg1"/>
                </a:solidFill>
              </a:rPr>
              <a:t>Cue</a:t>
            </a:r>
            <a:r>
              <a:rPr lang="en-US" dirty="0">
                <a:solidFill>
                  <a:schemeClr val="bg1"/>
                </a:solidFill>
              </a:rPr>
              <a:t>: The bottom non- example box will turn the same shade of red as the “x” as the narrator beings reading the example</a:t>
            </a:r>
          </a:p>
          <a:p>
            <a:endParaRPr lang="en-US" dirty="0">
              <a:solidFill>
                <a:schemeClr val="bg1"/>
              </a:solidFill>
            </a:endParaRPr>
          </a:p>
        </p:txBody>
      </p:sp>
      <p:sp>
        <p:nvSpPr>
          <p:cNvPr id="14" name="Rounded Rectangle 13">
            <a:extLst>
              <a:ext uri="{FF2B5EF4-FFF2-40B4-BE49-F238E27FC236}">
                <a16:creationId xmlns:a16="http://schemas.microsoft.com/office/drawing/2014/main" id="{E3060BA2-16B8-984F-BCD1-F103E13E855F}"/>
              </a:ext>
            </a:extLst>
          </p:cNvPr>
          <p:cNvSpPr/>
          <p:nvPr/>
        </p:nvSpPr>
        <p:spPr>
          <a:xfrm>
            <a:off x="2187655" y="2349809"/>
            <a:ext cx="9233428" cy="1863412"/>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dirty="0">
              <a:solidFill>
                <a:schemeClr val="bg1"/>
              </a:solidFill>
            </a:endParaRPr>
          </a:p>
          <a:p>
            <a:endParaRPr lang="en-US" dirty="0">
              <a:solidFill>
                <a:schemeClr val="bg1"/>
              </a:solidFill>
            </a:endParaRPr>
          </a:p>
          <a:p>
            <a:pPr>
              <a:lnSpc>
                <a:spcPct val="150000"/>
              </a:lnSpc>
            </a:pPr>
            <a:r>
              <a:rPr lang="en-US" sz="2400" dirty="0">
                <a:solidFill>
                  <a:schemeClr val="tx1"/>
                </a:solidFill>
              </a:rPr>
              <a:t>After generating a hypothesis, students will design an experiment to test their hypothesis, which includes all the components of the scientific method. </a:t>
            </a:r>
          </a:p>
          <a:p>
            <a:endParaRPr lang="en-US" dirty="0">
              <a:solidFill>
                <a:schemeClr val="bg1"/>
              </a:solidFill>
            </a:endParaRPr>
          </a:p>
          <a:p>
            <a:endParaRPr lang="en-US" sz="2600" dirty="0">
              <a:solidFill>
                <a:schemeClr val="bg1"/>
              </a:solidFill>
            </a:endParaRPr>
          </a:p>
        </p:txBody>
      </p:sp>
      <p:sp>
        <p:nvSpPr>
          <p:cNvPr id="13" name="Rounded Rectangle 12">
            <a:extLst>
              <a:ext uri="{FF2B5EF4-FFF2-40B4-BE49-F238E27FC236}">
                <a16:creationId xmlns:a16="http://schemas.microsoft.com/office/drawing/2014/main" id="{9C0C7468-F331-4048-828F-512A891D3DC0}"/>
              </a:ext>
            </a:extLst>
          </p:cNvPr>
          <p:cNvSpPr/>
          <p:nvPr/>
        </p:nvSpPr>
        <p:spPr>
          <a:xfrm>
            <a:off x="2187655" y="4429070"/>
            <a:ext cx="9188286" cy="1777407"/>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1"/>
                </a:solidFill>
              </a:rPr>
              <a:t>Students will practice generating hypotheses and then conduct experiments</a:t>
            </a:r>
          </a:p>
        </p:txBody>
      </p:sp>
      <p:pic>
        <p:nvPicPr>
          <p:cNvPr id="12" name="Graphic 11" descr="Home with solid fill">
            <a:hlinkClick r:id="rId2" action="ppaction://hlinksldjump"/>
            <a:extLst>
              <a:ext uri="{FF2B5EF4-FFF2-40B4-BE49-F238E27FC236}">
                <a16:creationId xmlns:a16="http://schemas.microsoft.com/office/drawing/2014/main" id="{F3C77D86-09C9-4345-8AA7-5A9295E3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BFF1606B-80F3-5C4C-8672-BF2EE7D2BED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heckbox Checked with solid fill">
            <a:extLst>
              <a:ext uri="{FF2B5EF4-FFF2-40B4-BE49-F238E27FC236}">
                <a16:creationId xmlns:a16="http://schemas.microsoft.com/office/drawing/2014/main" id="{320BE7AD-E203-574E-883F-0E56309904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133" y="2476830"/>
            <a:ext cx="1371599" cy="1371599"/>
          </a:xfrm>
          <a:prstGeom prst="rect">
            <a:avLst/>
          </a:prstGeom>
        </p:spPr>
      </p:pic>
      <p:pic>
        <p:nvPicPr>
          <p:cNvPr id="18" name="Graphic 17" descr="Close with solid fill">
            <a:extLst>
              <a:ext uri="{FF2B5EF4-FFF2-40B4-BE49-F238E27FC236}">
                <a16:creationId xmlns:a16="http://schemas.microsoft.com/office/drawing/2014/main" id="{A549A8DE-3D43-2442-9A5C-3BCB305E7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4732" y="4729886"/>
            <a:ext cx="914400" cy="914400"/>
          </a:xfrm>
          <a:prstGeom prst="rect">
            <a:avLst/>
          </a:prstGeom>
        </p:spPr>
      </p:pic>
      <p:sp>
        <p:nvSpPr>
          <p:cNvPr id="24" name="Right Arrow 23">
            <a:hlinkClick r:id="" action="ppaction://hlinkshowjump?jump=previousslide"/>
            <a:extLst>
              <a:ext uri="{FF2B5EF4-FFF2-40B4-BE49-F238E27FC236}">
                <a16:creationId xmlns:a16="http://schemas.microsoft.com/office/drawing/2014/main" id="{1432975B-B5A8-E446-BF4B-49DABDA99BFD}"/>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1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7F977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Examining a Poorly Written Objective</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Examine a Poor </a:t>
            </a:r>
            <a:r>
              <a:rPr lang="en-US" dirty="0" err="1">
                <a:solidFill>
                  <a:schemeClr val="bg1"/>
                </a:solidFill>
              </a:rPr>
              <a:t>Objecitve</a:t>
            </a:r>
            <a:r>
              <a:rPr lang="en-US" dirty="0">
                <a:solidFill>
                  <a:schemeClr val="bg1"/>
                </a:solidFill>
              </a:rPr>
              <a:t> Example</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22</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75502"/>
            <a:ext cx="12192000" cy="2412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So why is “students will learn about experiments and conduct them” a poorly written example. Let’s see if it meets the ABCD Criteria. Does this objective include our Audience? (pause) Yes, it does. The students are our audience. Does this objective include a measurable and observable behavior? (pause) Yes, we see that students will be conducting experiments. Is the condition present? (pause) Yes, students will have to practice generating hypotheses first and then they will be able to conduct experiments. Is the degree present? (pause)No, there were no identifying features within this objective that demonstrates how we will measure student success when conducting their experiment. Let’s look at a more effective way to write this </a:t>
            </a:r>
            <a:r>
              <a:rPr lang="en-US" b="1" dirty="0">
                <a:solidFill>
                  <a:schemeClr val="bg1"/>
                </a:solidFill>
              </a:rPr>
              <a:t>objective.</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5056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sz="1400" b="1" i="1" dirty="0">
                <a:solidFill>
                  <a:schemeClr val="bg1"/>
                </a:solidFill>
              </a:rPr>
              <a:t>Animation</a:t>
            </a:r>
            <a:r>
              <a:rPr lang="en-US" sz="1400" dirty="0">
                <a:solidFill>
                  <a:schemeClr val="bg1"/>
                </a:solidFill>
              </a:rPr>
              <a:t>: </a:t>
            </a:r>
          </a:p>
          <a:p>
            <a:pPr marL="285750" indent="-285750">
              <a:buFont typeface="Arial" panose="020B0604020202020204" pitchFamily="34" charset="0"/>
              <a:buChar char="•"/>
            </a:pPr>
            <a:r>
              <a:rPr lang="en-US" sz="1400" dirty="0">
                <a:solidFill>
                  <a:schemeClr val="bg1"/>
                </a:solidFill>
              </a:rPr>
              <a:t>After the narrator says " Does this objective include our audience?” place a green check to the left of audience and underline ”students” in gold.</a:t>
            </a:r>
          </a:p>
          <a:p>
            <a:pPr marL="285750" indent="-285750">
              <a:buFont typeface="Arial" panose="020B0604020202020204" pitchFamily="34" charset="0"/>
              <a:buChar char="•"/>
            </a:pPr>
            <a:r>
              <a:rPr lang="en-US" sz="1400" dirty="0">
                <a:solidFill>
                  <a:schemeClr val="bg1"/>
                </a:solidFill>
              </a:rPr>
              <a:t>After the narrator says “Does this objective include a measurable and observable behavior?” place a green check to the left of behavior and underline ”conduct experiments” in gold</a:t>
            </a:r>
          </a:p>
          <a:p>
            <a:pPr marL="285750" indent="-285750">
              <a:buFont typeface="Arial" panose="020B0604020202020204" pitchFamily="34" charset="0"/>
              <a:buChar char="•"/>
            </a:pPr>
            <a:r>
              <a:rPr lang="en-US" sz="1400" dirty="0">
                <a:solidFill>
                  <a:schemeClr val="bg1"/>
                </a:solidFill>
              </a:rPr>
              <a:t>After the narrator says Is the condition present?” place a green check to the left of condition and underline “practice generating hypotheses” in gold</a:t>
            </a:r>
          </a:p>
          <a:p>
            <a:pPr marL="285750" indent="-285750">
              <a:buFont typeface="Arial" panose="020B0604020202020204" pitchFamily="34" charset="0"/>
              <a:buChar char="•"/>
            </a:pPr>
            <a:r>
              <a:rPr lang="en-US" sz="1400" dirty="0">
                <a:solidFill>
                  <a:schemeClr val="bg1"/>
                </a:solidFill>
              </a:rPr>
              <a:t>After the narrator says “Is the degree present in this objective?” place a red X to the left of degree</a:t>
            </a:r>
          </a:p>
        </p:txBody>
      </p:sp>
      <p:sp>
        <p:nvSpPr>
          <p:cNvPr id="14" name="Rounded Rectangle 13">
            <a:extLst>
              <a:ext uri="{FF2B5EF4-FFF2-40B4-BE49-F238E27FC236}">
                <a16:creationId xmlns:a16="http://schemas.microsoft.com/office/drawing/2014/main" id="{E3060BA2-16B8-984F-BCD1-F103E13E855F}"/>
              </a:ext>
            </a:extLst>
          </p:cNvPr>
          <p:cNvSpPr/>
          <p:nvPr/>
        </p:nvSpPr>
        <p:spPr>
          <a:xfrm>
            <a:off x="754818" y="2271262"/>
            <a:ext cx="5098945" cy="4266029"/>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600" dirty="0">
                <a:solidFill>
                  <a:schemeClr val="tx1"/>
                </a:solidFill>
              </a:rPr>
              <a:t>Students will practice generating hypotheses and then conduct experiments.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sz="2600" dirty="0">
              <a:solidFill>
                <a:schemeClr val="bg1"/>
              </a:solidFill>
            </a:endParaRPr>
          </a:p>
        </p:txBody>
      </p:sp>
      <p:pic>
        <p:nvPicPr>
          <p:cNvPr id="12" name="Graphic 11" descr="Home with solid fill">
            <a:hlinkClick r:id="rId2" action="ppaction://hlinksldjump"/>
            <a:extLst>
              <a:ext uri="{FF2B5EF4-FFF2-40B4-BE49-F238E27FC236}">
                <a16:creationId xmlns:a16="http://schemas.microsoft.com/office/drawing/2014/main" id="{F3C77D86-09C9-4345-8AA7-5A9295E3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BFF1606B-80F3-5C4C-8672-BF2EE7D2BED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F6B6A3D-9339-0E43-8EB4-38DF6D375F5F}"/>
              </a:ext>
            </a:extLst>
          </p:cNvPr>
          <p:cNvSpPr/>
          <p:nvPr/>
        </p:nvSpPr>
        <p:spPr>
          <a:xfrm>
            <a:off x="968174" y="3215337"/>
            <a:ext cx="1412850" cy="45719"/>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0009CCD9-48DB-3E4E-89E6-E27AF7A747CF}"/>
              </a:ext>
            </a:extLst>
          </p:cNvPr>
          <p:cNvSpPr/>
          <p:nvPr/>
        </p:nvSpPr>
        <p:spPr>
          <a:xfrm>
            <a:off x="6726265" y="2310199"/>
            <a:ext cx="4330460" cy="845389"/>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30" name="Rounded Rectangle 29">
            <a:extLst>
              <a:ext uri="{FF2B5EF4-FFF2-40B4-BE49-F238E27FC236}">
                <a16:creationId xmlns:a16="http://schemas.microsoft.com/office/drawing/2014/main" id="{B2B07059-CA8C-1C43-B271-0DFCAD366A03}"/>
              </a:ext>
            </a:extLst>
          </p:cNvPr>
          <p:cNvSpPr/>
          <p:nvPr/>
        </p:nvSpPr>
        <p:spPr>
          <a:xfrm>
            <a:off x="6764365" y="3337991"/>
            <a:ext cx="4330460" cy="845389"/>
          </a:xfrm>
          <a:prstGeom prst="roundRect">
            <a:avLst/>
          </a:prstGeom>
          <a:solidFill>
            <a:srgbClr val="C77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31" name="Rounded Rectangle 30">
            <a:extLst>
              <a:ext uri="{FF2B5EF4-FFF2-40B4-BE49-F238E27FC236}">
                <a16:creationId xmlns:a16="http://schemas.microsoft.com/office/drawing/2014/main" id="{17F97F75-B875-234F-BB36-4E64C38E7B9D}"/>
              </a:ext>
            </a:extLst>
          </p:cNvPr>
          <p:cNvSpPr/>
          <p:nvPr/>
        </p:nvSpPr>
        <p:spPr>
          <a:xfrm>
            <a:off x="6764365" y="4449314"/>
            <a:ext cx="4330460" cy="84538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32" name="Rounded Rectangle 31">
            <a:extLst>
              <a:ext uri="{FF2B5EF4-FFF2-40B4-BE49-F238E27FC236}">
                <a16:creationId xmlns:a16="http://schemas.microsoft.com/office/drawing/2014/main" id="{80C40733-8219-EF42-96A7-35489BBB0385}"/>
              </a:ext>
            </a:extLst>
          </p:cNvPr>
          <p:cNvSpPr/>
          <p:nvPr/>
        </p:nvSpPr>
        <p:spPr>
          <a:xfrm>
            <a:off x="6764365" y="5560637"/>
            <a:ext cx="4330460" cy="845389"/>
          </a:xfrm>
          <a:prstGeom prst="roundRect">
            <a:avLst/>
          </a:prstGeom>
          <a:solidFill>
            <a:schemeClr val="tx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pic>
        <p:nvPicPr>
          <p:cNvPr id="28" name="Graphic 27" descr="Checkbox Checked with solid fill">
            <a:extLst>
              <a:ext uri="{FF2B5EF4-FFF2-40B4-BE49-F238E27FC236}">
                <a16:creationId xmlns:a16="http://schemas.microsoft.com/office/drawing/2014/main" id="{FE58556B-DEAB-DA49-8D60-AD3374CEBC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6" y="2181918"/>
            <a:ext cx="1064872" cy="1064872"/>
          </a:xfrm>
          <a:prstGeom prst="rect">
            <a:avLst/>
          </a:prstGeom>
        </p:spPr>
      </p:pic>
      <p:pic>
        <p:nvPicPr>
          <p:cNvPr id="37" name="Graphic 36" descr="Close with solid fill">
            <a:extLst>
              <a:ext uri="{FF2B5EF4-FFF2-40B4-BE49-F238E27FC236}">
                <a16:creationId xmlns:a16="http://schemas.microsoft.com/office/drawing/2014/main" id="{B658B59B-81B2-E64D-A3B0-59E0D54E9F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0583" y="5675186"/>
            <a:ext cx="705161" cy="705161"/>
          </a:xfrm>
          <a:prstGeom prst="rect">
            <a:avLst/>
          </a:prstGeom>
        </p:spPr>
      </p:pic>
      <p:sp>
        <p:nvSpPr>
          <p:cNvPr id="38" name="Right Arrow 37">
            <a:hlinkClick r:id="" action="ppaction://hlinkshowjump?jump=previousslide"/>
            <a:extLst>
              <a:ext uri="{FF2B5EF4-FFF2-40B4-BE49-F238E27FC236}">
                <a16:creationId xmlns:a16="http://schemas.microsoft.com/office/drawing/2014/main" id="{3CCEC6AB-3FA9-E44F-9E97-7AEF932CEEA8}"/>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Checkbox Checked with solid fill">
            <a:extLst>
              <a:ext uri="{FF2B5EF4-FFF2-40B4-BE49-F238E27FC236}">
                <a16:creationId xmlns:a16="http://schemas.microsoft.com/office/drawing/2014/main" id="{7CEBB24E-0A55-9442-B370-AC880A442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5" y="4362798"/>
            <a:ext cx="1064872" cy="1064872"/>
          </a:xfrm>
          <a:prstGeom prst="rect">
            <a:avLst/>
          </a:prstGeom>
        </p:spPr>
      </p:pic>
      <p:pic>
        <p:nvPicPr>
          <p:cNvPr id="40" name="Graphic 39" descr="Checkbox Checked with solid fill">
            <a:extLst>
              <a:ext uri="{FF2B5EF4-FFF2-40B4-BE49-F238E27FC236}">
                <a16:creationId xmlns:a16="http://schemas.microsoft.com/office/drawing/2014/main" id="{0BD3AA72-BBD6-E841-A646-463850A270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5" y="3215337"/>
            <a:ext cx="1064872" cy="1064872"/>
          </a:xfrm>
          <a:prstGeom prst="rect">
            <a:avLst/>
          </a:prstGeom>
        </p:spPr>
      </p:pic>
      <p:sp>
        <p:nvSpPr>
          <p:cNvPr id="41" name="Rectangle 40">
            <a:extLst>
              <a:ext uri="{FF2B5EF4-FFF2-40B4-BE49-F238E27FC236}">
                <a16:creationId xmlns:a16="http://schemas.microsoft.com/office/drawing/2014/main" id="{D48A8381-715F-1949-857D-E6F91F8D3FE0}"/>
              </a:ext>
            </a:extLst>
          </p:cNvPr>
          <p:cNvSpPr/>
          <p:nvPr/>
        </p:nvSpPr>
        <p:spPr>
          <a:xfrm>
            <a:off x="1829058" y="4801656"/>
            <a:ext cx="3154089" cy="53684"/>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D2C2812-C744-5B47-9498-C05A212F6EF0}"/>
              </a:ext>
            </a:extLst>
          </p:cNvPr>
          <p:cNvSpPr/>
          <p:nvPr/>
        </p:nvSpPr>
        <p:spPr>
          <a:xfrm>
            <a:off x="2938112" y="3249319"/>
            <a:ext cx="1412850" cy="45719"/>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5B7F6C-28B8-EA4F-993D-A1BFFA2724AA}"/>
              </a:ext>
            </a:extLst>
          </p:cNvPr>
          <p:cNvSpPr/>
          <p:nvPr/>
        </p:nvSpPr>
        <p:spPr>
          <a:xfrm>
            <a:off x="1097175" y="4025889"/>
            <a:ext cx="3154089" cy="53684"/>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Examining a Well-Written Objective</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Examine a Well-Written Example</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23</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412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Let’s see if this objective meets the ABCD criteria. Does this objective include our audience? (pause) Yes, it does. You can see that the students are the learners within this objective. (pause) Does this objective include a measurable and observable behavior? (pause) Yes, the students will design an experiment.(pause) Is the condition present? (pause) Yes, this objectives states that students will need to generate their own hypothesis before they are able to to design an experiment. (pause) Is the degree present in this objective? Yes, the degree is included because the instructor will be checking to see that all of the components of the scientific method are included. </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5056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sz="1400" b="1" i="1" dirty="0">
                <a:solidFill>
                  <a:schemeClr val="bg1"/>
                </a:solidFill>
              </a:rPr>
              <a:t>Animation</a:t>
            </a:r>
            <a:r>
              <a:rPr lang="en-US" sz="1400" dirty="0">
                <a:solidFill>
                  <a:schemeClr val="bg1"/>
                </a:solidFill>
              </a:rPr>
              <a:t>: </a:t>
            </a:r>
          </a:p>
          <a:p>
            <a:pPr marL="285750" indent="-285750">
              <a:buFont typeface="Arial" panose="020B0604020202020204" pitchFamily="34" charset="0"/>
              <a:buChar char="•"/>
            </a:pPr>
            <a:r>
              <a:rPr lang="en-US" sz="1400" dirty="0">
                <a:solidFill>
                  <a:schemeClr val="bg1"/>
                </a:solidFill>
              </a:rPr>
              <a:t>After the narrator says " Does this objective include our audience?” place a green check to the left of audience and underline ”students” in gold.</a:t>
            </a:r>
          </a:p>
          <a:p>
            <a:pPr marL="285750" indent="-285750">
              <a:buFont typeface="Arial" panose="020B0604020202020204" pitchFamily="34" charset="0"/>
              <a:buChar char="•"/>
            </a:pPr>
            <a:r>
              <a:rPr lang="en-US" sz="1400" dirty="0">
                <a:solidFill>
                  <a:schemeClr val="bg1"/>
                </a:solidFill>
              </a:rPr>
              <a:t>After the narrator says “Does this objective include a measurable and observable behavior?” place a green check to the left of behavior and underline ”design” in gold.</a:t>
            </a:r>
            <a:endParaRPr lang="en-US" dirty="0">
              <a:solidFill>
                <a:schemeClr val="bg1"/>
              </a:solidFill>
            </a:endParaRPr>
          </a:p>
          <a:p>
            <a:pPr marL="285750" indent="-285750">
              <a:buFont typeface="Arial" panose="020B0604020202020204" pitchFamily="34" charset="0"/>
              <a:buChar char="•"/>
            </a:pPr>
            <a:r>
              <a:rPr lang="en-US" sz="1400" dirty="0">
                <a:solidFill>
                  <a:schemeClr val="bg1"/>
                </a:solidFill>
              </a:rPr>
              <a:t>After the narrator says Is the condition present?” place a green check to the left of condition and underline ”after generating a hypothesis” in gold.</a:t>
            </a:r>
          </a:p>
          <a:p>
            <a:pPr marL="285750" indent="-285750">
              <a:buFont typeface="Arial" panose="020B0604020202020204" pitchFamily="34" charset="0"/>
              <a:buChar char="•"/>
            </a:pPr>
            <a:r>
              <a:rPr lang="en-US" sz="1400" dirty="0">
                <a:solidFill>
                  <a:schemeClr val="bg1"/>
                </a:solidFill>
              </a:rPr>
              <a:t>After the narrator says “Is the degree present in this objective?” place a green check to the left of degree and underline ”instructor provided rubric” in gold.</a:t>
            </a:r>
          </a:p>
          <a:p>
            <a:pPr marL="285750" indent="-285750">
              <a:buFont typeface="Arial" panose="020B0604020202020204" pitchFamily="34" charset="0"/>
              <a:buChar char="•"/>
            </a:pPr>
            <a:endParaRPr lang="en-US" sz="1400" dirty="0">
              <a:solidFill>
                <a:schemeClr val="bg1"/>
              </a:solidFill>
            </a:endParaRPr>
          </a:p>
        </p:txBody>
      </p:sp>
      <p:sp>
        <p:nvSpPr>
          <p:cNvPr id="14" name="Rounded Rectangle 13">
            <a:extLst>
              <a:ext uri="{FF2B5EF4-FFF2-40B4-BE49-F238E27FC236}">
                <a16:creationId xmlns:a16="http://schemas.microsoft.com/office/drawing/2014/main" id="{E3060BA2-16B8-984F-BCD1-F103E13E855F}"/>
              </a:ext>
            </a:extLst>
          </p:cNvPr>
          <p:cNvSpPr/>
          <p:nvPr/>
        </p:nvSpPr>
        <p:spPr>
          <a:xfrm>
            <a:off x="754818" y="2271262"/>
            <a:ext cx="5098945" cy="4266029"/>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dirty="0">
              <a:solidFill>
                <a:schemeClr val="bg1"/>
              </a:solidFill>
            </a:endParaRPr>
          </a:p>
          <a:p>
            <a:endParaRPr lang="en-US" dirty="0">
              <a:solidFill>
                <a:schemeClr val="bg1"/>
              </a:solidFill>
            </a:endParaRPr>
          </a:p>
          <a:p>
            <a:pPr>
              <a:lnSpc>
                <a:spcPct val="150000"/>
              </a:lnSpc>
            </a:pPr>
            <a:r>
              <a:rPr lang="en-US" sz="2600" dirty="0">
                <a:solidFill>
                  <a:schemeClr val="tx1"/>
                </a:solidFill>
              </a:rPr>
              <a:t>After generating a hypothesis, students will design an experiment  to test their hypothesis, which includes all the components of the scientific method.</a:t>
            </a:r>
          </a:p>
          <a:p>
            <a:endParaRPr lang="en-US" dirty="0">
              <a:solidFill>
                <a:schemeClr val="bg1"/>
              </a:solidFill>
            </a:endParaRPr>
          </a:p>
          <a:p>
            <a:endParaRPr lang="en-US" sz="2600" dirty="0">
              <a:solidFill>
                <a:schemeClr val="bg1"/>
              </a:solidFill>
            </a:endParaRPr>
          </a:p>
        </p:txBody>
      </p:sp>
      <p:pic>
        <p:nvPicPr>
          <p:cNvPr id="12" name="Graphic 11" descr="Home with solid fill">
            <a:hlinkClick r:id="rId2" action="ppaction://hlinksldjump"/>
            <a:extLst>
              <a:ext uri="{FF2B5EF4-FFF2-40B4-BE49-F238E27FC236}">
                <a16:creationId xmlns:a16="http://schemas.microsoft.com/office/drawing/2014/main" id="{F3C77D86-09C9-4345-8AA7-5A9295E36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BFF1606B-80F3-5C4C-8672-BF2EE7D2BED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5A048A-90A7-A545-B1B8-71523D53FA22}"/>
              </a:ext>
            </a:extLst>
          </p:cNvPr>
          <p:cNvSpPr/>
          <p:nvPr/>
        </p:nvSpPr>
        <p:spPr>
          <a:xfrm>
            <a:off x="1004886" y="3891950"/>
            <a:ext cx="1261241" cy="55493"/>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860CC6-9876-1447-BBC8-CEA46278AAE0}"/>
              </a:ext>
            </a:extLst>
          </p:cNvPr>
          <p:cNvSpPr/>
          <p:nvPr/>
        </p:nvSpPr>
        <p:spPr>
          <a:xfrm>
            <a:off x="2998399" y="3891949"/>
            <a:ext cx="1061545" cy="55493"/>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F6B6A3D-9339-0E43-8EB4-38DF6D375F5F}"/>
              </a:ext>
            </a:extLst>
          </p:cNvPr>
          <p:cNvSpPr/>
          <p:nvPr/>
        </p:nvSpPr>
        <p:spPr>
          <a:xfrm>
            <a:off x="1004886" y="3302906"/>
            <a:ext cx="4351282" cy="55300"/>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537696E-7DAF-BA4E-AADE-D789272B0D0F}"/>
              </a:ext>
            </a:extLst>
          </p:cNvPr>
          <p:cNvSpPr/>
          <p:nvPr/>
        </p:nvSpPr>
        <p:spPr>
          <a:xfrm>
            <a:off x="3921071" y="5023833"/>
            <a:ext cx="1627322" cy="55300"/>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0009CCD9-48DB-3E4E-89E6-E27AF7A747CF}"/>
              </a:ext>
            </a:extLst>
          </p:cNvPr>
          <p:cNvSpPr/>
          <p:nvPr/>
        </p:nvSpPr>
        <p:spPr>
          <a:xfrm>
            <a:off x="6726265" y="2310199"/>
            <a:ext cx="4330460" cy="845389"/>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dirty="0"/>
              <a:t>udience</a:t>
            </a:r>
          </a:p>
        </p:txBody>
      </p:sp>
      <p:sp>
        <p:nvSpPr>
          <p:cNvPr id="30" name="Rounded Rectangle 29">
            <a:extLst>
              <a:ext uri="{FF2B5EF4-FFF2-40B4-BE49-F238E27FC236}">
                <a16:creationId xmlns:a16="http://schemas.microsoft.com/office/drawing/2014/main" id="{B2B07059-CA8C-1C43-B271-0DFCAD366A03}"/>
              </a:ext>
            </a:extLst>
          </p:cNvPr>
          <p:cNvSpPr/>
          <p:nvPr/>
        </p:nvSpPr>
        <p:spPr>
          <a:xfrm>
            <a:off x="6764365" y="3337991"/>
            <a:ext cx="4330460" cy="845389"/>
          </a:xfrm>
          <a:prstGeom prst="roundRect">
            <a:avLst/>
          </a:prstGeom>
          <a:solidFill>
            <a:srgbClr val="C77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t>
            </a:r>
            <a:r>
              <a:rPr lang="en-US" dirty="0"/>
              <a:t>ehavior</a:t>
            </a:r>
          </a:p>
        </p:txBody>
      </p:sp>
      <p:sp>
        <p:nvSpPr>
          <p:cNvPr id="31" name="Rounded Rectangle 30">
            <a:extLst>
              <a:ext uri="{FF2B5EF4-FFF2-40B4-BE49-F238E27FC236}">
                <a16:creationId xmlns:a16="http://schemas.microsoft.com/office/drawing/2014/main" id="{17F97F75-B875-234F-BB36-4E64C38E7B9D}"/>
              </a:ext>
            </a:extLst>
          </p:cNvPr>
          <p:cNvSpPr/>
          <p:nvPr/>
        </p:nvSpPr>
        <p:spPr>
          <a:xfrm>
            <a:off x="6764365" y="4449314"/>
            <a:ext cx="4330460" cy="84538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r>
              <a:rPr lang="en-US" dirty="0"/>
              <a:t>ondition</a:t>
            </a:r>
          </a:p>
        </p:txBody>
      </p:sp>
      <p:sp>
        <p:nvSpPr>
          <p:cNvPr id="32" name="Rounded Rectangle 31">
            <a:extLst>
              <a:ext uri="{FF2B5EF4-FFF2-40B4-BE49-F238E27FC236}">
                <a16:creationId xmlns:a16="http://schemas.microsoft.com/office/drawing/2014/main" id="{80C40733-8219-EF42-96A7-35489BBB0385}"/>
              </a:ext>
            </a:extLst>
          </p:cNvPr>
          <p:cNvSpPr/>
          <p:nvPr/>
        </p:nvSpPr>
        <p:spPr>
          <a:xfrm>
            <a:off x="6764365" y="5560637"/>
            <a:ext cx="4330460" cy="845389"/>
          </a:xfrm>
          <a:prstGeom prst="roundRect">
            <a:avLst/>
          </a:prstGeom>
          <a:solidFill>
            <a:schemeClr val="tx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a:t>
            </a:r>
            <a:r>
              <a:rPr lang="en-US" dirty="0"/>
              <a:t>egree</a:t>
            </a:r>
          </a:p>
        </p:txBody>
      </p:sp>
      <p:pic>
        <p:nvPicPr>
          <p:cNvPr id="22" name="Graphic 21" descr="Checkbox Checked with solid fill">
            <a:extLst>
              <a:ext uri="{FF2B5EF4-FFF2-40B4-BE49-F238E27FC236}">
                <a16:creationId xmlns:a16="http://schemas.microsoft.com/office/drawing/2014/main" id="{D491B1A3-664D-4641-BF7E-B0B87E8AFE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6" y="2154875"/>
            <a:ext cx="1064872" cy="1064872"/>
          </a:xfrm>
          <a:prstGeom prst="rect">
            <a:avLst/>
          </a:prstGeom>
        </p:spPr>
      </p:pic>
      <p:sp>
        <p:nvSpPr>
          <p:cNvPr id="33" name="Rectangle 32">
            <a:extLst>
              <a:ext uri="{FF2B5EF4-FFF2-40B4-BE49-F238E27FC236}">
                <a16:creationId xmlns:a16="http://schemas.microsoft.com/office/drawing/2014/main" id="{B7CCD030-3FFE-E94E-BA9F-5B22C4EE3419}"/>
              </a:ext>
            </a:extLst>
          </p:cNvPr>
          <p:cNvSpPr/>
          <p:nvPr/>
        </p:nvSpPr>
        <p:spPr>
          <a:xfrm>
            <a:off x="1004885" y="5684624"/>
            <a:ext cx="3412131" cy="55300"/>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F2B2F1A-7241-4046-AC20-4A8780253636}"/>
              </a:ext>
            </a:extLst>
          </p:cNvPr>
          <p:cNvSpPr/>
          <p:nvPr/>
        </p:nvSpPr>
        <p:spPr>
          <a:xfrm>
            <a:off x="1154264" y="6245315"/>
            <a:ext cx="2518834" cy="55300"/>
          </a:xfrm>
          <a:prstGeom prst="rect">
            <a:avLst/>
          </a:prstGeom>
          <a:solidFill>
            <a:srgbClr val="F1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box Checked with solid fill">
            <a:extLst>
              <a:ext uri="{FF2B5EF4-FFF2-40B4-BE49-F238E27FC236}">
                <a16:creationId xmlns:a16="http://schemas.microsoft.com/office/drawing/2014/main" id="{AE1C185E-E898-C348-BCC8-8A947B161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6" y="3199584"/>
            <a:ext cx="1064872" cy="1064872"/>
          </a:xfrm>
          <a:prstGeom prst="rect">
            <a:avLst/>
          </a:prstGeom>
        </p:spPr>
      </p:pic>
      <p:pic>
        <p:nvPicPr>
          <p:cNvPr id="36" name="Graphic 35" descr="Checkbox Checked with solid fill">
            <a:extLst>
              <a:ext uri="{FF2B5EF4-FFF2-40B4-BE49-F238E27FC236}">
                <a16:creationId xmlns:a16="http://schemas.microsoft.com/office/drawing/2014/main" id="{1FE13972-86D4-8C45-ACEB-F8A43F5047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6" y="4264456"/>
            <a:ext cx="1064872" cy="1064872"/>
          </a:xfrm>
          <a:prstGeom prst="rect">
            <a:avLst/>
          </a:prstGeom>
        </p:spPr>
      </p:pic>
      <p:pic>
        <p:nvPicPr>
          <p:cNvPr id="37" name="Graphic 36" descr="Checkbox Checked with solid fill">
            <a:extLst>
              <a:ext uri="{FF2B5EF4-FFF2-40B4-BE49-F238E27FC236}">
                <a16:creationId xmlns:a16="http://schemas.microsoft.com/office/drawing/2014/main" id="{40B96761-E908-C84D-97EC-34B3C0CBC7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936" y="5410404"/>
            <a:ext cx="1064872" cy="1064872"/>
          </a:xfrm>
          <a:prstGeom prst="rect">
            <a:avLst/>
          </a:prstGeom>
        </p:spPr>
      </p:pic>
      <p:sp>
        <p:nvSpPr>
          <p:cNvPr id="38" name="Right Arrow 37">
            <a:hlinkClick r:id="" action="ppaction://hlinkshowjump?jump=previousslide"/>
            <a:extLst>
              <a:ext uri="{FF2B5EF4-FFF2-40B4-BE49-F238E27FC236}">
                <a16:creationId xmlns:a16="http://schemas.microsoft.com/office/drawing/2014/main" id="{CB2F60E7-9127-1F4A-8531-8599C441CDEE}"/>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4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7B09-A503-9E46-AF33-F438C77C6D54}"/>
              </a:ext>
            </a:extLst>
          </p:cNvPr>
          <p:cNvSpPr>
            <a:spLocks noGrp="1"/>
          </p:cNvSpPr>
          <p:nvPr>
            <p:ph type="ctrTitle"/>
          </p:nvPr>
        </p:nvSpPr>
        <p:spPr/>
        <p:txBody>
          <a:bodyPr/>
          <a:lstStyle/>
          <a:p>
            <a:r>
              <a:rPr lang="en-US" dirty="0"/>
              <a:t>Assessment:</a:t>
            </a:r>
            <a:br>
              <a:rPr lang="en-US" dirty="0"/>
            </a:br>
            <a:r>
              <a:rPr lang="en-US" dirty="0"/>
              <a:t>Goals and Objectives</a:t>
            </a:r>
          </a:p>
        </p:txBody>
      </p:sp>
      <p:sp>
        <p:nvSpPr>
          <p:cNvPr id="3" name="Subtitle 2">
            <a:extLst>
              <a:ext uri="{FF2B5EF4-FFF2-40B4-BE49-F238E27FC236}">
                <a16:creationId xmlns:a16="http://schemas.microsoft.com/office/drawing/2014/main" id="{EABCC20A-8CEE-0A48-B755-E8C60AA009A1}"/>
              </a:ext>
            </a:extLst>
          </p:cNvPr>
          <p:cNvSpPr>
            <a:spLocks noGrp="1"/>
          </p:cNvSpPr>
          <p:nvPr>
            <p:ph type="subTitle" idx="1"/>
          </p:nvPr>
        </p:nvSpPr>
        <p:spPr/>
        <p:txBody>
          <a:bodyPr/>
          <a:lstStyle/>
          <a:p>
            <a:r>
              <a:rPr lang="en-US" b="1" dirty="0">
                <a:solidFill>
                  <a:schemeClr val="bg1"/>
                </a:solidFill>
              </a:rPr>
              <a:t>Directions</a:t>
            </a:r>
            <a:r>
              <a:rPr lang="en-US" dirty="0">
                <a:solidFill>
                  <a:schemeClr val="bg1"/>
                </a:solidFill>
              </a:rPr>
              <a:t>: Please select the correct answer choice to each question</a:t>
            </a:r>
          </a:p>
        </p:txBody>
      </p:sp>
      <p:sp>
        <p:nvSpPr>
          <p:cNvPr id="5" name="Rectangle 4">
            <a:extLst>
              <a:ext uri="{FF2B5EF4-FFF2-40B4-BE49-F238E27FC236}">
                <a16:creationId xmlns:a16="http://schemas.microsoft.com/office/drawing/2014/main" id="{2B9C4435-739A-B449-8B09-371F275600E9}"/>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4507146B-4615-B24E-A616-9C826FECDB3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Assessment, Goals and Objectives</a:t>
            </a:r>
          </a:p>
        </p:txBody>
      </p:sp>
      <p:sp>
        <p:nvSpPr>
          <p:cNvPr id="7" name="Rectangle 6">
            <a:extLst>
              <a:ext uri="{FF2B5EF4-FFF2-40B4-BE49-F238E27FC236}">
                <a16:creationId xmlns:a16="http://schemas.microsoft.com/office/drawing/2014/main" id="{39CDD6B9-9839-814C-B759-211275DDD264}"/>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24</a:t>
            </a:r>
          </a:p>
        </p:txBody>
      </p:sp>
      <p:sp>
        <p:nvSpPr>
          <p:cNvPr id="8" name="Rectangle 7">
            <a:extLst>
              <a:ext uri="{FF2B5EF4-FFF2-40B4-BE49-F238E27FC236}">
                <a16:creationId xmlns:a16="http://schemas.microsoft.com/office/drawing/2014/main" id="{40F469B4-1F62-B847-AC3B-E5774B6FF37B}"/>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N/A</a:t>
            </a:r>
          </a:p>
          <a:p>
            <a:endParaRPr lang="en-US" dirty="0">
              <a:solidFill>
                <a:schemeClr val="bg1"/>
              </a:solidFill>
            </a:endParaRPr>
          </a:p>
        </p:txBody>
      </p:sp>
      <p:sp>
        <p:nvSpPr>
          <p:cNvPr id="9" name="Rectangle 8">
            <a:extLst>
              <a:ext uri="{FF2B5EF4-FFF2-40B4-BE49-F238E27FC236}">
                <a16:creationId xmlns:a16="http://schemas.microsoft.com/office/drawing/2014/main" id="{53B393CE-A8D7-D942-8393-17BAF795D9C8}"/>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Let’s take a quick assessment to check your understanding of the differences between goals and objectives and how to write effective course objectives using the ABCD criteria.  For each question, please select the correct answer choice.</a:t>
            </a:r>
          </a:p>
        </p:txBody>
      </p:sp>
      <p:sp>
        <p:nvSpPr>
          <p:cNvPr id="10" name="Rectangle 9">
            <a:extLst>
              <a:ext uri="{FF2B5EF4-FFF2-40B4-BE49-F238E27FC236}">
                <a16:creationId xmlns:a16="http://schemas.microsoft.com/office/drawing/2014/main" id="{848C0197-B8AC-214B-A268-7ADDD87A2B2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F82CB75B-9E8D-F540-A4B5-944B20BDBB6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p:txBody>
      </p:sp>
      <p:pic>
        <p:nvPicPr>
          <p:cNvPr id="12" name="Graphic 11" descr="Home with solid fill">
            <a:hlinkClick r:id="rId2" action="ppaction://hlinksldjump"/>
            <a:extLst>
              <a:ext uri="{FF2B5EF4-FFF2-40B4-BE49-F238E27FC236}">
                <a16:creationId xmlns:a16="http://schemas.microsoft.com/office/drawing/2014/main" id="{D66225D9-F298-FB4A-8317-85FE4744D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E35E0152-5B1F-E943-B148-8A23ABC8BD53}"/>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 action="ppaction://hlinkshowjump?jump=previousslide"/>
            <a:extLst>
              <a:ext uri="{FF2B5EF4-FFF2-40B4-BE49-F238E27FC236}">
                <a16:creationId xmlns:a16="http://schemas.microsoft.com/office/drawing/2014/main" id="{ECD749BF-B817-144F-B4EE-D9C5D904D0EC}"/>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99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439B88C1-A100-7C49-A48F-2ED0BA3F79C7}"/>
              </a:ext>
            </a:extLst>
          </p:cNvPr>
          <p:cNvSpPr/>
          <p:nvPr/>
        </p:nvSpPr>
        <p:spPr>
          <a:xfrm>
            <a:off x="680321" y="2340399"/>
            <a:ext cx="5889812" cy="374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dirty="0"/>
              <a:t>Should goals or objectives be student-centered, concrete, and measurable?</a:t>
            </a:r>
          </a:p>
          <a:p>
            <a:pPr algn="ctr"/>
            <a:endParaRPr lang="en-US" dirty="0"/>
          </a:p>
        </p:txBody>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Assessment: Question 1</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G&amp;O Assessment, Q 1</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25</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identify the differences between course goals and course objectives. </a:t>
            </a:r>
          </a:p>
          <a:p>
            <a:endParaRPr lang="en-US" dirty="0">
              <a:solidFill>
                <a:schemeClr val="bg1"/>
              </a:solidFill>
            </a:endParaRP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If you would like the assessment question read aloud, please click the speaker at the top of the screen.</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User will select an answer choice which will take them to the next screen.</a:t>
            </a:r>
          </a:p>
          <a:p>
            <a:pPr marL="285750" indent="-285750">
              <a:buFont typeface="Arial" panose="020B0604020202020204" pitchFamily="34" charset="0"/>
              <a:buChar char="•"/>
            </a:pPr>
            <a:r>
              <a:rPr lang="en-US" dirty="0">
                <a:solidFill>
                  <a:schemeClr val="bg1"/>
                </a:solidFill>
              </a:rPr>
              <a:t>User clicks goals and will be taken to ”correct” slide</a:t>
            </a:r>
          </a:p>
          <a:p>
            <a:pPr marL="285750" indent="-285750">
              <a:buFont typeface="Arial" panose="020B0604020202020204" pitchFamily="34" charset="0"/>
              <a:buChar char="•"/>
            </a:pPr>
            <a:r>
              <a:rPr lang="en-US" dirty="0">
                <a:solidFill>
                  <a:schemeClr val="bg1"/>
                </a:solidFill>
              </a:rPr>
              <a:t>User clicks objectives and will be taken to “review slide”</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Accessibility: </a:t>
            </a:r>
            <a:r>
              <a:rPr lang="en-US" dirty="0">
                <a:solidFill>
                  <a:schemeClr val="bg1"/>
                </a:solidFill>
              </a:rPr>
              <a:t>Learners will have the opportunity to hit the speaker button if they would like the question and its choices read aloud.</a:t>
            </a:r>
            <a:endParaRPr lang="en-US" i="1" dirty="0">
              <a:solidFill>
                <a:schemeClr val="bg1"/>
              </a:solidFill>
            </a:endParaRPr>
          </a:p>
        </p:txBody>
      </p:sp>
      <p:sp>
        <p:nvSpPr>
          <p:cNvPr id="27" name="Rectangle 26">
            <a:hlinkClick r:id="rId2" action="ppaction://hlinksldjump"/>
            <a:extLst>
              <a:ext uri="{FF2B5EF4-FFF2-40B4-BE49-F238E27FC236}">
                <a16:creationId xmlns:a16="http://schemas.microsoft.com/office/drawing/2014/main" id="{45B44175-87F6-5A40-A848-9B979C75F278}"/>
              </a:ext>
            </a:extLst>
          </p:cNvPr>
          <p:cNvSpPr/>
          <p:nvPr/>
        </p:nvSpPr>
        <p:spPr>
          <a:xfrm>
            <a:off x="8069391" y="3316102"/>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A. Goals</a:t>
            </a:r>
          </a:p>
        </p:txBody>
      </p:sp>
      <p:sp>
        <p:nvSpPr>
          <p:cNvPr id="28" name="Rectangle 27">
            <a:hlinkClick r:id="rId3" action="ppaction://hlinksldjump"/>
            <a:extLst>
              <a:ext uri="{FF2B5EF4-FFF2-40B4-BE49-F238E27FC236}">
                <a16:creationId xmlns:a16="http://schemas.microsoft.com/office/drawing/2014/main" id="{EE0A7750-2D15-0B4F-9E8A-62EC9BDFA959}"/>
              </a:ext>
            </a:extLst>
          </p:cNvPr>
          <p:cNvSpPr/>
          <p:nvPr/>
        </p:nvSpPr>
        <p:spPr>
          <a:xfrm>
            <a:off x="8069391" y="4242852"/>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B. Objectives</a:t>
            </a:r>
          </a:p>
        </p:txBody>
      </p:sp>
      <p:pic>
        <p:nvPicPr>
          <p:cNvPr id="32" name="Picture 31" descr="Icon&#10;&#10;Description automatically generated">
            <a:extLst>
              <a:ext uri="{FF2B5EF4-FFF2-40B4-BE49-F238E27FC236}">
                <a16:creationId xmlns:a16="http://schemas.microsoft.com/office/drawing/2014/main" id="{B23A9172-CE8E-D642-9D2C-029AAC8F3A88}"/>
              </a:ext>
            </a:extLst>
          </p:cNvPr>
          <p:cNvPicPr>
            <a:picLocks noChangeAspect="1"/>
          </p:cNvPicPr>
          <p:nvPr/>
        </p:nvPicPr>
        <p:blipFill>
          <a:blip r:embed="rId4"/>
          <a:stretch>
            <a:fillRect/>
          </a:stretch>
        </p:blipFill>
        <p:spPr>
          <a:xfrm>
            <a:off x="5765800" y="895341"/>
            <a:ext cx="660400" cy="673100"/>
          </a:xfrm>
          <a:prstGeom prst="rect">
            <a:avLst/>
          </a:prstGeom>
        </p:spPr>
      </p:pic>
      <p:sp>
        <p:nvSpPr>
          <p:cNvPr id="33" name="Right Arrow 32">
            <a:hlinkClick r:id="" action="ppaction://hlinkshowjump?jump=previousslide"/>
            <a:extLst>
              <a:ext uri="{FF2B5EF4-FFF2-40B4-BE49-F238E27FC236}">
                <a16:creationId xmlns:a16="http://schemas.microsoft.com/office/drawing/2014/main" id="{00AEBB45-254B-3A40-BD9B-1C2C36B9BFCF}"/>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8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That’s Correct!</a:t>
            </a:r>
          </a:p>
        </p:txBody>
      </p:sp>
      <p:pic>
        <p:nvPicPr>
          <p:cNvPr id="12" name="Picture 2" descr="General the Jaguar, a tradition and mystery | Texas A&amp;amp;M University-San  Antonio | TAMUSA">
            <a:extLst>
              <a:ext uri="{FF2B5EF4-FFF2-40B4-BE49-F238E27FC236}">
                <a16:creationId xmlns:a16="http://schemas.microsoft.com/office/drawing/2014/main" id="{37C07F28-2C9F-5440-B3D2-36CC9DCAB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79" b="18121"/>
          <a:stretch/>
        </p:blipFill>
        <p:spPr bwMode="auto">
          <a:xfrm>
            <a:off x="6736079" y="2076331"/>
            <a:ext cx="4809490" cy="27053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That’s Correct, Q1</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Select the Arrow at the bottom right to proceed to assessment question 2.</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0" name="Right Arrow 29">
            <a:hlinkClick r:id="" action="ppaction://hlinkshowjump?jump=nextslide"/>
            <a:extLst>
              <a:ext uri="{FF2B5EF4-FFF2-40B4-BE49-F238E27FC236}">
                <a16:creationId xmlns:a16="http://schemas.microsoft.com/office/drawing/2014/main" id="{89B7D63A-64C4-5C41-9A09-6666B8BCE4E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6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Oops! Let’s try that again.</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Correction Slide 1</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endParaRPr lang="en-US" dirty="0">
              <a:solidFill>
                <a:schemeClr val="bg1"/>
              </a:solidFill>
            </a:endParaRP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a:spcAft>
                <a:spcPts val="600"/>
              </a:spcAft>
            </a:pPr>
            <a:r>
              <a:rPr lang="en-US" dirty="0">
                <a:solidFill>
                  <a:schemeClr val="bg1"/>
                </a:solidFill>
              </a:rPr>
              <a:t>Clicking on the bottom right arrow will take the learner back to Question 1.</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 name="TextBox 2">
            <a:extLst>
              <a:ext uri="{FF2B5EF4-FFF2-40B4-BE49-F238E27FC236}">
                <a16:creationId xmlns:a16="http://schemas.microsoft.com/office/drawing/2014/main" id="{7994AE19-AAFE-8D4C-BC05-10738AEA19C8}"/>
              </a:ext>
            </a:extLst>
          </p:cNvPr>
          <p:cNvSpPr txBox="1"/>
          <p:nvPr/>
        </p:nvSpPr>
        <p:spPr>
          <a:xfrm>
            <a:off x="6968359" y="1434662"/>
            <a:ext cx="4114800" cy="4893647"/>
          </a:xfrm>
          <a:prstGeom prst="rect">
            <a:avLst/>
          </a:prstGeom>
          <a:noFill/>
        </p:spPr>
        <p:txBody>
          <a:bodyPr wrap="square" rtlCol="0">
            <a:spAutoFit/>
          </a:bodyPr>
          <a:lstStyle/>
          <a:p>
            <a:r>
              <a:rPr lang="en-US" sz="2600" b="1" u="sng" dirty="0"/>
              <a:t>Review</a:t>
            </a:r>
          </a:p>
          <a:p>
            <a:endParaRPr lang="en-US" sz="2600" dirty="0"/>
          </a:p>
          <a:p>
            <a:r>
              <a:rPr lang="en-US" sz="2600" dirty="0"/>
              <a:t>Remember goals are broad and do not need to be measurable, while objectives should be learner-centered, observable, and able to be assessed. </a:t>
            </a:r>
          </a:p>
          <a:p>
            <a:endParaRPr lang="en-US" sz="2600" dirty="0"/>
          </a:p>
          <a:p>
            <a:endParaRPr lang="en-US" sz="2600" dirty="0"/>
          </a:p>
          <a:p>
            <a:endParaRPr lang="en-US" sz="2600" dirty="0"/>
          </a:p>
        </p:txBody>
      </p:sp>
      <p:sp>
        <p:nvSpPr>
          <p:cNvPr id="22" name="Right Arrow 21">
            <a:hlinkClick r:id="" action="ppaction://hlinkshowjump?jump=nextslide"/>
            <a:extLst>
              <a:ext uri="{FF2B5EF4-FFF2-40B4-BE49-F238E27FC236}">
                <a16:creationId xmlns:a16="http://schemas.microsoft.com/office/drawing/2014/main" id="{33CCB95E-AAE8-7A40-AF6D-6198E6962E8E}"/>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1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182C-623B-1A41-BBE0-EA1B5A5849D7}"/>
              </a:ext>
            </a:extLst>
          </p:cNvPr>
          <p:cNvSpPr>
            <a:spLocks noGrp="1"/>
          </p:cNvSpPr>
          <p:nvPr>
            <p:ph type="ctrTitle"/>
          </p:nvPr>
        </p:nvSpPr>
        <p:spPr>
          <a:xfrm>
            <a:off x="840510" y="2733709"/>
            <a:ext cx="7657792" cy="1373070"/>
          </a:xfrm>
        </p:spPr>
        <p:txBody>
          <a:bodyPr>
            <a:normAutofit fontScale="90000"/>
          </a:bodyPr>
          <a:lstStyle/>
          <a:p>
            <a:r>
              <a:rPr lang="en-US" dirty="0">
                <a:solidFill>
                  <a:srgbClr val="FFFFFF"/>
                </a:solidFill>
              </a:rPr>
              <a:t>Creating Course Goals </a:t>
            </a:r>
            <a:br>
              <a:rPr lang="en-US" dirty="0">
                <a:solidFill>
                  <a:srgbClr val="FFFFFF"/>
                </a:solidFill>
              </a:rPr>
            </a:br>
            <a:r>
              <a:rPr lang="en-US" dirty="0">
                <a:solidFill>
                  <a:srgbClr val="FFFFFF"/>
                </a:solidFill>
              </a:rPr>
              <a:t>and Objectives</a:t>
            </a:r>
          </a:p>
        </p:txBody>
      </p:sp>
      <p:sp>
        <p:nvSpPr>
          <p:cNvPr id="22" name="Rectangle 21">
            <a:extLst>
              <a:ext uri="{FF2B5EF4-FFF2-40B4-BE49-F238E27FC236}">
                <a16:creationId xmlns:a16="http://schemas.microsoft.com/office/drawing/2014/main" id="{D8214D7E-6178-FB45-B4AE-C3ED56D240D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23" name="Rectangle 22">
            <a:extLst>
              <a:ext uri="{FF2B5EF4-FFF2-40B4-BE49-F238E27FC236}">
                <a16:creationId xmlns:a16="http://schemas.microsoft.com/office/drawing/2014/main" id="{98349364-1C5B-E24C-8B9D-DBD024A5E74A}"/>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Title, Creating Course Goals and Objectives</a:t>
            </a:r>
          </a:p>
        </p:txBody>
      </p:sp>
      <p:sp>
        <p:nvSpPr>
          <p:cNvPr id="24" name="Rectangle 23">
            <a:extLst>
              <a:ext uri="{FF2B5EF4-FFF2-40B4-BE49-F238E27FC236}">
                <a16:creationId xmlns:a16="http://schemas.microsoft.com/office/drawing/2014/main" id="{FAD4903B-B47C-1F47-8F49-8C89619A6CA5}"/>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1</a:t>
            </a:r>
            <a:endParaRPr lang="en-US" dirty="0">
              <a:solidFill>
                <a:schemeClr val="bg1"/>
              </a:solidFill>
            </a:endParaRPr>
          </a:p>
        </p:txBody>
      </p:sp>
      <p:sp>
        <p:nvSpPr>
          <p:cNvPr id="25" name="Rectangle 24">
            <a:extLst>
              <a:ext uri="{FF2B5EF4-FFF2-40B4-BE49-F238E27FC236}">
                <a16:creationId xmlns:a16="http://schemas.microsoft.com/office/drawing/2014/main" id="{9B683579-531B-0C40-A52A-7BFF6812CB98}"/>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26" name="Rectangle 25">
            <a:extLst>
              <a:ext uri="{FF2B5EF4-FFF2-40B4-BE49-F238E27FC236}">
                <a16:creationId xmlns:a16="http://schemas.microsoft.com/office/drawing/2014/main" id="{C472C3B6-D7A6-F942-AACD-20092AFA25CB}"/>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Welcome to creating course goals and objectives. These modules will walk you through the process of developing effective goals and objectives and provide you with tips and resources that will help guide you throughout this process. Click the arrow at the bottom right if you are ready to begin.</a:t>
            </a:r>
            <a:endParaRPr lang="en-US" dirty="0">
              <a:solidFill>
                <a:schemeClr val="bg1"/>
              </a:solidFill>
            </a:endParaRPr>
          </a:p>
        </p:txBody>
      </p:sp>
      <p:sp>
        <p:nvSpPr>
          <p:cNvPr id="27" name="Rectangle 26">
            <a:extLst>
              <a:ext uri="{FF2B5EF4-FFF2-40B4-BE49-F238E27FC236}">
                <a16:creationId xmlns:a16="http://schemas.microsoft.com/office/drawing/2014/main" id="{8EB6654F-1140-2B43-AC1A-B753A3B813E8}"/>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automatically begin </a:t>
            </a:r>
          </a:p>
          <a:p>
            <a:pPr marL="285750" indent="-285750">
              <a:buFont typeface="Arial" panose="020B0604020202020204" pitchFamily="34" charset="0"/>
              <a:buChar char="•"/>
            </a:pPr>
            <a:r>
              <a:rPr lang="en-US" dirty="0">
                <a:solidFill>
                  <a:schemeClr val="bg1"/>
                </a:solidFill>
              </a:rPr>
              <a:t>When narration user will be prompted to click the arrow on the bottom right.</a:t>
            </a:r>
          </a:p>
          <a:p>
            <a:pPr marL="285750" indent="-285750">
              <a:buFont typeface="Arial" panose="020B0604020202020204" pitchFamily="34" charset="0"/>
              <a:buChar char="•"/>
            </a:pPr>
            <a:r>
              <a:rPr lang="en-US" dirty="0">
                <a:solidFill>
                  <a:schemeClr val="bg1"/>
                </a:solidFill>
              </a:rPr>
              <a:t>Bottom right arrow will take user to the next slide.</a:t>
            </a:r>
          </a:p>
        </p:txBody>
      </p:sp>
      <p:sp>
        <p:nvSpPr>
          <p:cNvPr id="28" name="Rectangle 27">
            <a:extLst>
              <a:ext uri="{FF2B5EF4-FFF2-40B4-BE49-F238E27FC236}">
                <a16:creationId xmlns:a16="http://schemas.microsoft.com/office/drawing/2014/main" id="{DBF461C2-03B4-CE41-BD22-5A694960F1E7}"/>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sp>
        <p:nvSpPr>
          <p:cNvPr id="15" name="Right Arrow 14">
            <a:hlinkClick r:id="" action="ppaction://hlinkshowjump?jump=nextslide"/>
            <a:extLst>
              <a:ext uri="{FF2B5EF4-FFF2-40B4-BE49-F238E27FC236}">
                <a16:creationId xmlns:a16="http://schemas.microsoft.com/office/drawing/2014/main" id="{FDB2270B-3E77-4143-8799-0E450EAF286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97226D95-788F-7B49-9352-6E0B6EC243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33866221"/>
      </p:ext>
    </p:extLst>
  </p:cSld>
  <p:clrMapOvr>
    <a:masterClrMapping/>
  </p:clrMapOvr>
  <mc:AlternateContent xmlns:mc="http://schemas.openxmlformats.org/markup-compatibility/2006" xmlns:p14="http://schemas.microsoft.com/office/powerpoint/2010/main">
    <mc:Choice Requires="p14">
      <p:transition spd="slow" p14:dur="2000" advTm="23097"/>
    </mc:Choice>
    <mc:Fallback xmlns="">
      <p:transition spd="slow" advTm="23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Assessment: Question 2</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G&amp;O Assessment, Q 2</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26</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identify the differences between course goals and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If you would like the assessment question read aloud, please click the speaker at the top of the screen.</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User will select an answer choice which will take them to the next screen.</a:t>
            </a:r>
          </a:p>
          <a:p>
            <a:pPr marL="285750" indent="-285750">
              <a:buFont typeface="Arial" panose="020B0604020202020204" pitchFamily="34" charset="0"/>
              <a:buChar char="•"/>
            </a:pPr>
            <a:r>
              <a:rPr lang="en-US" dirty="0">
                <a:solidFill>
                  <a:schemeClr val="bg1"/>
                </a:solidFill>
              </a:rPr>
              <a:t>User clicks goals and will be taken to ”correct” slide</a:t>
            </a:r>
          </a:p>
          <a:p>
            <a:pPr marL="285750" indent="-285750">
              <a:buFont typeface="Arial" panose="020B0604020202020204" pitchFamily="34" charset="0"/>
              <a:buChar char="•"/>
            </a:pPr>
            <a:r>
              <a:rPr lang="en-US" dirty="0">
                <a:solidFill>
                  <a:schemeClr val="bg1"/>
                </a:solidFill>
              </a:rPr>
              <a:t>User clicks objectives and will be taken to “review slide”</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Accessibility: </a:t>
            </a:r>
            <a:r>
              <a:rPr lang="en-US" dirty="0">
                <a:solidFill>
                  <a:schemeClr val="bg1"/>
                </a:solidFill>
              </a:rPr>
              <a:t>Learners will have the opportunity to hit the speaker button if they would like the question and its choices read aloud.</a:t>
            </a:r>
            <a:endParaRPr lang="en-US" i="1" dirty="0">
              <a:solidFill>
                <a:schemeClr val="bg1"/>
              </a:solidFill>
            </a:endParaRPr>
          </a:p>
        </p:txBody>
      </p:sp>
      <p:sp>
        <p:nvSpPr>
          <p:cNvPr id="13" name="Rectangle 12">
            <a:hlinkClick r:id="rId2" action="ppaction://hlinksldjump"/>
            <a:extLst>
              <a:ext uri="{FF2B5EF4-FFF2-40B4-BE49-F238E27FC236}">
                <a16:creationId xmlns:a16="http://schemas.microsoft.com/office/drawing/2014/main" id="{CAA206D4-9494-1E4A-8DE3-9FC7C2628305}"/>
              </a:ext>
            </a:extLst>
          </p:cNvPr>
          <p:cNvSpPr/>
          <p:nvPr/>
        </p:nvSpPr>
        <p:spPr>
          <a:xfrm>
            <a:off x="8103668" y="2944347"/>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A. Goal</a:t>
            </a:r>
          </a:p>
        </p:txBody>
      </p:sp>
      <p:sp>
        <p:nvSpPr>
          <p:cNvPr id="14" name="Rectangle 13">
            <a:hlinkClick r:id="rId3" action="ppaction://hlinksldjump"/>
            <a:extLst>
              <a:ext uri="{FF2B5EF4-FFF2-40B4-BE49-F238E27FC236}">
                <a16:creationId xmlns:a16="http://schemas.microsoft.com/office/drawing/2014/main" id="{49D72CC9-F999-6D4F-B9C0-B2599124640A}"/>
              </a:ext>
            </a:extLst>
          </p:cNvPr>
          <p:cNvSpPr/>
          <p:nvPr/>
        </p:nvSpPr>
        <p:spPr>
          <a:xfrm>
            <a:off x="8069391" y="3819004"/>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B. Objective</a:t>
            </a:r>
          </a:p>
        </p:txBody>
      </p:sp>
      <p:pic>
        <p:nvPicPr>
          <p:cNvPr id="16" name="Graphic 15" descr="Home with solid fill">
            <a:hlinkClick r:id="rId4" action="ppaction://hlinksldjump"/>
            <a:extLst>
              <a:ext uri="{FF2B5EF4-FFF2-40B4-BE49-F238E27FC236}">
                <a16:creationId xmlns:a16="http://schemas.microsoft.com/office/drawing/2014/main" id="{8603ED21-7B59-E648-9F4B-5E953AC57E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17" name="Right Arrow 16">
            <a:hlinkClick r:id="" action="ppaction://hlinkshowjump?jump=nextslide"/>
            <a:extLst>
              <a:ext uri="{FF2B5EF4-FFF2-40B4-BE49-F238E27FC236}">
                <a16:creationId xmlns:a16="http://schemas.microsoft.com/office/drawing/2014/main" id="{E400D1E5-413D-014F-BD89-F43C2C8DE73D}"/>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FD6FC060-55DE-8A4B-9A1F-3317FF8CEE62}"/>
              </a:ext>
            </a:extLst>
          </p:cNvPr>
          <p:cNvSpPr/>
          <p:nvPr/>
        </p:nvSpPr>
        <p:spPr>
          <a:xfrm>
            <a:off x="906229" y="2340399"/>
            <a:ext cx="5889812" cy="374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dirty="0"/>
              <a:t>Could the following statement be used as a course goal or objective?</a:t>
            </a:r>
          </a:p>
          <a:p>
            <a:endParaRPr lang="en-US" dirty="0"/>
          </a:p>
          <a:p>
            <a:r>
              <a:rPr lang="en-US" dirty="0"/>
              <a:t>“Students will learn about personal and professional development, interpersonal skills, verbal and written presentation skills, sales and buying processes, and customer satisfaction development and maintenance.”</a:t>
            </a:r>
          </a:p>
          <a:p>
            <a:pPr algn="ctr"/>
            <a:endParaRPr lang="en-US" dirty="0"/>
          </a:p>
        </p:txBody>
      </p:sp>
      <p:pic>
        <p:nvPicPr>
          <p:cNvPr id="20" name="Picture 19" descr="Icon&#10;&#10;Description automatically generated">
            <a:extLst>
              <a:ext uri="{FF2B5EF4-FFF2-40B4-BE49-F238E27FC236}">
                <a16:creationId xmlns:a16="http://schemas.microsoft.com/office/drawing/2014/main" id="{D47C9608-799D-5646-8A2D-86666ECE3CC7}"/>
              </a:ext>
            </a:extLst>
          </p:cNvPr>
          <p:cNvPicPr>
            <a:picLocks noChangeAspect="1"/>
          </p:cNvPicPr>
          <p:nvPr/>
        </p:nvPicPr>
        <p:blipFill>
          <a:blip r:embed="rId7"/>
          <a:stretch>
            <a:fillRect/>
          </a:stretch>
        </p:blipFill>
        <p:spPr>
          <a:xfrm>
            <a:off x="5765800" y="895341"/>
            <a:ext cx="660400" cy="673100"/>
          </a:xfrm>
          <a:prstGeom prst="rect">
            <a:avLst/>
          </a:prstGeom>
        </p:spPr>
      </p:pic>
      <p:sp>
        <p:nvSpPr>
          <p:cNvPr id="21" name="Right Arrow 20">
            <a:hlinkClick r:id="" action="ppaction://hlinkshowjump?jump=previousslide"/>
            <a:extLst>
              <a:ext uri="{FF2B5EF4-FFF2-40B4-BE49-F238E27FC236}">
                <a16:creationId xmlns:a16="http://schemas.microsoft.com/office/drawing/2014/main" id="{E58CA9E1-E987-2740-BDEB-B6EE3AE03731}"/>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01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That’s Correct!</a:t>
            </a:r>
          </a:p>
        </p:txBody>
      </p:sp>
      <p:pic>
        <p:nvPicPr>
          <p:cNvPr id="12" name="Picture 2" descr="General the Jaguar, a tradition and mystery | Texas A&amp;amp;M University-San  Antonio | TAMUSA">
            <a:extLst>
              <a:ext uri="{FF2B5EF4-FFF2-40B4-BE49-F238E27FC236}">
                <a16:creationId xmlns:a16="http://schemas.microsoft.com/office/drawing/2014/main" id="{37C07F28-2C9F-5440-B3D2-36CC9DCAB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79" b="18121"/>
          <a:stretch/>
        </p:blipFill>
        <p:spPr bwMode="auto">
          <a:xfrm>
            <a:off x="6736079" y="2076331"/>
            <a:ext cx="4809490" cy="27053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That’s Correct, Q2</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21" name="Right Arrow 20">
            <a:hlinkClick r:id="" action="ppaction://hlinkshowjump?jump=nextslide"/>
            <a:extLst>
              <a:ext uri="{FF2B5EF4-FFF2-40B4-BE49-F238E27FC236}">
                <a16:creationId xmlns:a16="http://schemas.microsoft.com/office/drawing/2014/main" id="{FF2F615E-4CAE-464C-8030-A94D32F4CDEE}"/>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5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Oops! Let’s try that again.</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Correction Slide 2</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endParaRPr lang="en-US" dirty="0">
              <a:solidFill>
                <a:schemeClr val="bg1"/>
              </a:solidFill>
            </a:endParaRP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a:spcAft>
                <a:spcPts val="600"/>
              </a:spcAft>
            </a:pPr>
            <a:r>
              <a:rPr lang="en-US" dirty="0">
                <a:solidFill>
                  <a:schemeClr val="bg1"/>
                </a:solidFill>
              </a:rPr>
              <a:t>Clicking on the bottom right arrow will take the learner back to Question 2.</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 name="TextBox 2">
            <a:extLst>
              <a:ext uri="{FF2B5EF4-FFF2-40B4-BE49-F238E27FC236}">
                <a16:creationId xmlns:a16="http://schemas.microsoft.com/office/drawing/2014/main" id="{7994AE19-AAFE-8D4C-BC05-10738AEA19C8}"/>
              </a:ext>
            </a:extLst>
          </p:cNvPr>
          <p:cNvSpPr txBox="1"/>
          <p:nvPr/>
        </p:nvSpPr>
        <p:spPr>
          <a:xfrm>
            <a:off x="6968359" y="1434662"/>
            <a:ext cx="4114800" cy="4493538"/>
          </a:xfrm>
          <a:prstGeom prst="rect">
            <a:avLst/>
          </a:prstGeom>
          <a:noFill/>
        </p:spPr>
        <p:txBody>
          <a:bodyPr wrap="square" rtlCol="0">
            <a:spAutoFit/>
          </a:bodyPr>
          <a:lstStyle/>
          <a:p>
            <a:r>
              <a:rPr lang="en-US" sz="2600" b="1" u="sng" dirty="0"/>
              <a:t>Review</a:t>
            </a:r>
          </a:p>
          <a:p>
            <a:endParaRPr lang="en-US" sz="2600" dirty="0"/>
          </a:p>
          <a:p>
            <a:r>
              <a:rPr lang="en-US" sz="2600" dirty="0"/>
              <a:t>Remember the behaviors in course objectives should be measurable. Behaviors such as “the student will learn” are vague and unable to be assessed.</a:t>
            </a:r>
          </a:p>
          <a:p>
            <a:endParaRPr lang="en-US" sz="2600" dirty="0"/>
          </a:p>
          <a:p>
            <a:endParaRPr lang="en-US" sz="2600" dirty="0"/>
          </a:p>
        </p:txBody>
      </p:sp>
      <p:sp>
        <p:nvSpPr>
          <p:cNvPr id="21" name="Right Arrow 20">
            <a:hlinkClick r:id="" action="ppaction://hlinkshowjump?jump=nextslide"/>
            <a:extLst>
              <a:ext uri="{FF2B5EF4-FFF2-40B4-BE49-F238E27FC236}">
                <a16:creationId xmlns:a16="http://schemas.microsoft.com/office/drawing/2014/main" id="{036C83F2-B89E-1848-9AA5-AF0D47BFFAB5}"/>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Assessment: Question 3</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G&amp;O Assessment, Q 3</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27</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identify the differences between course goals and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If you would like the assessment question read aloud, please click the speaker at the top of the screen.</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User will select an answer choice which will take them to the next screen.</a:t>
            </a:r>
          </a:p>
          <a:p>
            <a:pPr marL="285750" indent="-285750">
              <a:buFont typeface="Arial" panose="020B0604020202020204" pitchFamily="34" charset="0"/>
              <a:buChar char="•"/>
            </a:pPr>
            <a:r>
              <a:rPr lang="en-US" dirty="0">
                <a:solidFill>
                  <a:schemeClr val="bg1"/>
                </a:solidFill>
              </a:rPr>
              <a:t>User clicks goals and will be taken to ”correct” slide</a:t>
            </a:r>
          </a:p>
          <a:p>
            <a:pPr marL="285750" indent="-285750">
              <a:buFont typeface="Arial" panose="020B0604020202020204" pitchFamily="34" charset="0"/>
              <a:buChar char="•"/>
            </a:pPr>
            <a:r>
              <a:rPr lang="en-US" dirty="0">
                <a:solidFill>
                  <a:schemeClr val="bg1"/>
                </a:solidFill>
              </a:rPr>
              <a:t>User clicks objectives and will be taken to “review slide”</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Accessibility: </a:t>
            </a:r>
            <a:r>
              <a:rPr lang="en-US" dirty="0">
                <a:solidFill>
                  <a:schemeClr val="bg1"/>
                </a:solidFill>
              </a:rPr>
              <a:t>Learners will have the opportunity to hit the speaker button if they would like the question and its choices read aloud.</a:t>
            </a:r>
            <a:endParaRPr lang="en-US" i="1" dirty="0">
              <a:solidFill>
                <a:schemeClr val="bg1"/>
              </a:solidFill>
            </a:endParaRPr>
          </a:p>
        </p:txBody>
      </p:sp>
      <p:sp>
        <p:nvSpPr>
          <p:cNvPr id="3" name="TextBox 2">
            <a:extLst>
              <a:ext uri="{FF2B5EF4-FFF2-40B4-BE49-F238E27FC236}">
                <a16:creationId xmlns:a16="http://schemas.microsoft.com/office/drawing/2014/main" id="{D4CDD58F-35F1-FC4B-AC08-7B86F1289645}"/>
              </a:ext>
            </a:extLst>
          </p:cNvPr>
          <p:cNvSpPr txBox="1"/>
          <p:nvPr/>
        </p:nvSpPr>
        <p:spPr>
          <a:xfrm>
            <a:off x="5596759" y="1277007"/>
            <a:ext cx="184731" cy="369332"/>
          </a:xfrm>
          <a:prstGeom prst="rect">
            <a:avLst/>
          </a:prstGeom>
          <a:noFill/>
        </p:spPr>
        <p:txBody>
          <a:bodyPr wrap="none" rtlCol="0">
            <a:spAutoFit/>
          </a:bodyPr>
          <a:lstStyle/>
          <a:p>
            <a:endParaRPr lang="en-US" dirty="0"/>
          </a:p>
        </p:txBody>
      </p:sp>
      <p:sp>
        <p:nvSpPr>
          <p:cNvPr id="12" name="Rectangle 11">
            <a:hlinkClick r:id="rId2" action="ppaction://hlinksldjump"/>
            <a:extLst>
              <a:ext uri="{FF2B5EF4-FFF2-40B4-BE49-F238E27FC236}">
                <a16:creationId xmlns:a16="http://schemas.microsoft.com/office/drawing/2014/main" id="{065D6F06-7666-4E4A-BC76-960810AC6D86}"/>
              </a:ext>
            </a:extLst>
          </p:cNvPr>
          <p:cNvSpPr/>
          <p:nvPr/>
        </p:nvSpPr>
        <p:spPr>
          <a:xfrm>
            <a:off x="8567564" y="3543781"/>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A. Goal</a:t>
            </a:r>
          </a:p>
        </p:txBody>
      </p:sp>
      <p:sp>
        <p:nvSpPr>
          <p:cNvPr id="13" name="Rectangle 12">
            <a:hlinkClick r:id="rId3" action="ppaction://hlinksldjump"/>
            <a:extLst>
              <a:ext uri="{FF2B5EF4-FFF2-40B4-BE49-F238E27FC236}">
                <a16:creationId xmlns:a16="http://schemas.microsoft.com/office/drawing/2014/main" id="{46C99D5C-8C9F-0747-B49D-9E87354756F6}"/>
              </a:ext>
            </a:extLst>
          </p:cNvPr>
          <p:cNvSpPr/>
          <p:nvPr/>
        </p:nvSpPr>
        <p:spPr>
          <a:xfrm>
            <a:off x="8567564" y="4478945"/>
            <a:ext cx="1671145" cy="740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B. Objective</a:t>
            </a:r>
          </a:p>
        </p:txBody>
      </p:sp>
      <p:pic>
        <p:nvPicPr>
          <p:cNvPr id="14" name="Graphic 13" descr="Home with solid fill">
            <a:hlinkClick r:id="rId4" action="ppaction://hlinksldjump"/>
            <a:extLst>
              <a:ext uri="{FF2B5EF4-FFF2-40B4-BE49-F238E27FC236}">
                <a16:creationId xmlns:a16="http://schemas.microsoft.com/office/drawing/2014/main" id="{A549E8CA-83C2-F844-A087-7F30438072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15" name="Right Arrow 14">
            <a:hlinkClick r:id="" action="ppaction://hlinkshowjump?jump=nextslide"/>
            <a:extLst>
              <a:ext uri="{FF2B5EF4-FFF2-40B4-BE49-F238E27FC236}">
                <a16:creationId xmlns:a16="http://schemas.microsoft.com/office/drawing/2014/main" id="{B2D585BD-956F-E74A-8C77-B68DEDCD07A5}"/>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2A4A759-522D-A34E-964E-E5133767054E}"/>
              </a:ext>
            </a:extLst>
          </p:cNvPr>
          <p:cNvSpPr/>
          <p:nvPr/>
        </p:nvSpPr>
        <p:spPr>
          <a:xfrm>
            <a:off x="1089407" y="2391635"/>
            <a:ext cx="5889812" cy="374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000" dirty="0">
                <a:solidFill>
                  <a:schemeClr val="tx1"/>
                </a:solidFill>
              </a:rPr>
              <a:t>Could the following statement be used as a course goal or objective?</a:t>
            </a:r>
          </a:p>
          <a:p>
            <a:endParaRPr lang="en-US" sz="2000" dirty="0">
              <a:solidFill>
                <a:schemeClr val="tx1"/>
              </a:solidFill>
            </a:endParaRPr>
          </a:p>
          <a:p>
            <a:r>
              <a:rPr lang="en-US" sz="2000" dirty="0">
                <a:solidFill>
                  <a:schemeClr val="tx1"/>
                </a:solidFill>
              </a:rPr>
              <a:t>“After reading Shakespeare’s </a:t>
            </a:r>
            <a:r>
              <a:rPr lang="en-US" sz="2000" i="1" dirty="0">
                <a:solidFill>
                  <a:schemeClr val="tx1"/>
                </a:solidFill>
              </a:rPr>
              <a:t>Macbeth </a:t>
            </a:r>
            <a:r>
              <a:rPr lang="en-US" sz="2000" dirty="0">
                <a:solidFill>
                  <a:schemeClr val="tx1"/>
                </a:solidFill>
              </a:rPr>
              <a:t>and  Shakespeare’s </a:t>
            </a:r>
            <a:r>
              <a:rPr lang="en-US" sz="2000" i="1" dirty="0">
                <a:solidFill>
                  <a:schemeClr val="tx1"/>
                </a:solidFill>
              </a:rPr>
              <a:t>Hamlet, </a:t>
            </a:r>
            <a:r>
              <a:rPr lang="en-US" sz="2000" dirty="0">
                <a:solidFill>
                  <a:schemeClr val="tx1"/>
                </a:solidFill>
              </a:rPr>
              <a:t>students will compare the two texts in terms of plot, character, and themes.”</a:t>
            </a:r>
          </a:p>
          <a:p>
            <a:pPr algn="ctr"/>
            <a:endParaRPr lang="en-US" dirty="0"/>
          </a:p>
        </p:txBody>
      </p:sp>
      <p:pic>
        <p:nvPicPr>
          <p:cNvPr id="21" name="Picture 20" descr="Icon&#10;&#10;Description automatically generated">
            <a:extLst>
              <a:ext uri="{FF2B5EF4-FFF2-40B4-BE49-F238E27FC236}">
                <a16:creationId xmlns:a16="http://schemas.microsoft.com/office/drawing/2014/main" id="{96305F57-2899-6848-81A4-B0EF4F9D6D04}"/>
              </a:ext>
            </a:extLst>
          </p:cNvPr>
          <p:cNvPicPr>
            <a:picLocks noChangeAspect="1"/>
          </p:cNvPicPr>
          <p:nvPr/>
        </p:nvPicPr>
        <p:blipFill>
          <a:blip r:embed="rId7"/>
          <a:stretch>
            <a:fillRect/>
          </a:stretch>
        </p:blipFill>
        <p:spPr>
          <a:xfrm>
            <a:off x="5765800" y="895341"/>
            <a:ext cx="660400" cy="673100"/>
          </a:xfrm>
          <a:prstGeom prst="rect">
            <a:avLst/>
          </a:prstGeom>
        </p:spPr>
      </p:pic>
      <p:sp>
        <p:nvSpPr>
          <p:cNvPr id="22" name="Right Arrow 21">
            <a:hlinkClick r:id="" action="ppaction://hlinkshowjump?jump=previousslide"/>
            <a:extLst>
              <a:ext uri="{FF2B5EF4-FFF2-40B4-BE49-F238E27FC236}">
                <a16:creationId xmlns:a16="http://schemas.microsoft.com/office/drawing/2014/main" id="{46B02034-856E-2343-9A14-3E28E5FE8A3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8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That’s Correct!</a:t>
            </a:r>
          </a:p>
        </p:txBody>
      </p:sp>
      <p:pic>
        <p:nvPicPr>
          <p:cNvPr id="12" name="Picture 2" descr="General the Jaguar, a tradition and mystery | Texas A&amp;amp;M University-San  Antonio | TAMUSA">
            <a:extLst>
              <a:ext uri="{FF2B5EF4-FFF2-40B4-BE49-F238E27FC236}">
                <a16:creationId xmlns:a16="http://schemas.microsoft.com/office/drawing/2014/main" id="{37C07F28-2C9F-5440-B3D2-36CC9DCAB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79" b="18121"/>
          <a:stretch/>
        </p:blipFill>
        <p:spPr bwMode="auto">
          <a:xfrm>
            <a:off x="6736079" y="2076331"/>
            <a:ext cx="4809490" cy="27053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That’s Correct, Q3</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21" name="Right Arrow 20">
            <a:hlinkClick r:id="" action="ppaction://hlinkshowjump?jump=nextslide"/>
            <a:extLst>
              <a:ext uri="{FF2B5EF4-FFF2-40B4-BE49-F238E27FC236}">
                <a16:creationId xmlns:a16="http://schemas.microsoft.com/office/drawing/2014/main" id="{56ECE47A-F7D8-8949-867F-C542E1F9EF1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1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Oops! Let’s try that again.</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Correction Slide 3</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endParaRPr lang="en-US" dirty="0">
              <a:solidFill>
                <a:schemeClr val="bg1"/>
              </a:solidFill>
            </a:endParaRP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a:spcAft>
                <a:spcPts val="600"/>
              </a:spcAft>
            </a:pPr>
            <a:r>
              <a:rPr lang="en-US" dirty="0">
                <a:solidFill>
                  <a:schemeClr val="bg1"/>
                </a:solidFill>
              </a:rPr>
              <a:t>Clicking on the bottom right arrow will take the learner back to Question 3.</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 name="TextBox 2">
            <a:extLst>
              <a:ext uri="{FF2B5EF4-FFF2-40B4-BE49-F238E27FC236}">
                <a16:creationId xmlns:a16="http://schemas.microsoft.com/office/drawing/2014/main" id="{7994AE19-AAFE-8D4C-BC05-10738AEA19C8}"/>
              </a:ext>
            </a:extLst>
          </p:cNvPr>
          <p:cNvSpPr txBox="1"/>
          <p:nvPr/>
        </p:nvSpPr>
        <p:spPr>
          <a:xfrm>
            <a:off x="6968359" y="1434662"/>
            <a:ext cx="4114800" cy="4493538"/>
          </a:xfrm>
          <a:prstGeom prst="rect">
            <a:avLst/>
          </a:prstGeom>
          <a:noFill/>
        </p:spPr>
        <p:txBody>
          <a:bodyPr wrap="square" rtlCol="0">
            <a:spAutoFit/>
          </a:bodyPr>
          <a:lstStyle/>
          <a:p>
            <a:r>
              <a:rPr lang="en-US" sz="2600" b="1" u="sng" dirty="0"/>
              <a:t>Review</a:t>
            </a:r>
          </a:p>
          <a:p>
            <a:endParaRPr lang="en-US" sz="2600" dirty="0"/>
          </a:p>
          <a:p>
            <a:r>
              <a:rPr lang="en-US" sz="2600" dirty="0"/>
              <a:t>Remember goals are broad and do not need to be measurable, while objectives are learner-centered, observable, and able to be assessed. </a:t>
            </a:r>
          </a:p>
          <a:p>
            <a:endParaRPr lang="en-US" sz="2600" dirty="0"/>
          </a:p>
          <a:p>
            <a:endParaRPr lang="en-US" sz="2600" dirty="0"/>
          </a:p>
          <a:p>
            <a:endParaRPr lang="en-US" sz="2600" dirty="0"/>
          </a:p>
        </p:txBody>
      </p:sp>
      <p:sp>
        <p:nvSpPr>
          <p:cNvPr id="21" name="Right Arrow 20">
            <a:hlinkClick r:id="" action="ppaction://hlinkshowjump?jump=nextslide"/>
            <a:extLst>
              <a:ext uri="{FF2B5EF4-FFF2-40B4-BE49-F238E27FC236}">
                <a16:creationId xmlns:a16="http://schemas.microsoft.com/office/drawing/2014/main" id="{7216BCC7-2BA3-4D4D-868E-9CE09ABAF99D}"/>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Assessment: Question 4</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G&amp;O Assessment, Q 4</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28</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If you would like the assessment question read aloud, please click the speaker at the top of the screen.</a:t>
            </a:r>
          </a:p>
          <a:p>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User will select an answer choice which will take them to the next screen.</a:t>
            </a:r>
          </a:p>
          <a:p>
            <a:pPr marL="285750" indent="-285750">
              <a:buFont typeface="Arial" panose="020B0604020202020204" pitchFamily="34" charset="0"/>
              <a:buChar char="•"/>
            </a:pPr>
            <a:r>
              <a:rPr lang="en-US" dirty="0">
                <a:solidFill>
                  <a:schemeClr val="bg1"/>
                </a:solidFill>
              </a:rPr>
              <a:t>User clicks goals and will be taken to ”correct” slide</a:t>
            </a:r>
          </a:p>
          <a:p>
            <a:pPr marL="285750" indent="-285750">
              <a:buFont typeface="Arial" panose="020B0604020202020204" pitchFamily="34" charset="0"/>
              <a:buChar char="•"/>
            </a:pPr>
            <a:r>
              <a:rPr lang="en-US" dirty="0">
                <a:solidFill>
                  <a:schemeClr val="bg1"/>
                </a:solidFill>
              </a:rPr>
              <a:t>User clicks objectives and will be taken to “review slide”</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Accessibility: </a:t>
            </a:r>
            <a:r>
              <a:rPr lang="en-US" dirty="0">
                <a:solidFill>
                  <a:schemeClr val="bg1"/>
                </a:solidFill>
              </a:rPr>
              <a:t>Learners will have the opportunity to hit the speaker button if they would like the question and its choices read aloud.</a:t>
            </a:r>
            <a:endParaRPr lang="en-US" i="1" dirty="0">
              <a:solidFill>
                <a:schemeClr val="bg1"/>
              </a:solidFill>
            </a:endParaRPr>
          </a:p>
        </p:txBody>
      </p:sp>
      <p:sp>
        <p:nvSpPr>
          <p:cNvPr id="3" name="TextBox 2">
            <a:extLst>
              <a:ext uri="{FF2B5EF4-FFF2-40B4-BE49-F238E27FC236}">
                <a16:creationId xmlns:a16="http://schemas.microsoft.com/office/drawing/2014/main" id="{D4CDD58F-35F1-FC4B-AC08-7B86F1289645}"/>
              </a:ext>
            </a:extLst>
          </p:cNvPr>
          <p:cNvSpPr txBox="1"/>
          <p:nvPr/>
        </p:nvSpPr>
        <p:spPr>
          <a:xfrm>
            <a:off x="5596759" y="1277007"/>
            <a:ext cx="184731" cy="369332"/>
          </a:xfrm>
          <a:prstGeom prst="rect">
            <a:avLst/>
          </a:prstGeom>
          <a:noFill/>
        </p:spPr>
        <p:txBody>
          <a:bodyPr wrap="none" rtlCol="0">
            <a:spAutoFit/>
          </a:bodyPr>
          <a:lstStyle/>
          <a:p>
            <a:endParaRPr lang="en-US" dirty="0"/>
          </a:p>
        </p:txBody>
      </p:sp>
      <p:sp>
        <p:nvSpPr>
          <p:cNvPr id="4" name="Rectangle 3">
            <a:hlinkClick r:id="rId2" action="ppaction://hlinksldjump"/>
            <a:extLst>
              <a:ext uri="{FF2B5EF4-FFF2-40B4-BE49-F238E27FC236}">
                <a16:creationId xmlns:a16="http://schemas.microsoft.com/office/drawing/2014/main" id="{A6B50E43-4996-D143-9AAC-1F156692A51F}"/>
              </a:ext>
            </a:extLst>
          </p:cNvPr>
          <p:cNvSpPr/>
          <p:nvPr/>
        </p:nvSpPr>
        <p:spPr>
          <a:xfrm>
            <a:off x="7776268" y="3270931"/>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B. Behavior</a:t>
            </a:r>
          </a:p>
        </p:txBody>
      </p:sp>
      <p:sp>
        <p:nvSpPr>
          <p:cNvPr id="13" name="Rectangle 12">
            <a:hlinkClick r:id="rId2" action="ppaction://hlinksldjump"/>
            <a:extLst>
              <a:ext uri="{FF2B5EF4-FFF2-40B4-BE49-F238E27FC236}">
                <a16:creationId xmlns:a16="http://schemas.microsoft.com/office/drawing/2014/main" id="{3F9B3858-1B20-604A-A5C2-494AF3B5D2D9}"/>
              </a:ext>
            </a:extLst>
          </p:cNvPr>
          <p:cNvSpPr/>
          <p:nvPr/>
        </p:nvSpPr>
        <p:spPr>
          <a:xfrm>
            <a:off x="7776268" y="4083616"/>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C. Condition</a:t>
            </a:r>
          </a:p>
        </p:txBody>
      </p:sp>
      <p:sp>
        <p:nvSpPr>
          <p:cNvPr id="15" name="Rectangle 14">
            <a:hlinkClick r:id="rId2" action="ppaction://hlinksldjump"/>
            <a:extLst>
              <a:ext uri="{FF2B5EF4-FFF2-40B4-BE49-F238E27FC236}">
                <a16:creationId xmlns:a16="http://schemas.microsoft.com/office/drawing/2014/main" id="{2D24391A-6F92-0C40-A192-049832C61ED9}"/>
              </a:ext>
            </a:extLst>
          </p:cNvPr>
          <p:cNvSpPr/>
          <p:nvPr/>
        </p:nvSpPr>
        <p:spPr>
          <a:xfrm>
            <a:off x="7776268" y="2441194"/>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A. Audience</a:t>
            </a:r>
          </a:p>
        </p:txBody>
      </p:sp>
      <p:sp>
        <p:nvSpPr>
          <p:cNvPr id="16" name="Rectangle 15">
            <a:hlinkClick r:id="rId2" action="ppaction://hlinksldjump"/>
            <a:extLst>
              <a:ext uri="{FF2B5EF4-FFF2-40B4-BE49-F238E27FC236}">
                <a16:creationId xmlns:a16="http://schemas.microsoft.com/office/drawing/2014/main" id="{FA749F06-8652-D84D-81E4-73C2D3FFAEA2}"/>
              </a:ext>
            </a:extLst>
          </p:cNvPr>
          <p:cNvSpPr/>
          <p:nvPr/>
        </p:nvSpPr>
        <p:spPr>
          <a:xfrm>
            <a:off x="7776268" y="4881962"/>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D.  Degree</a:t>
            </a:r>
          </a:p>
        </p:txBody>
      </p:sp>
      <p:sp>
        <p:nvSpPr>
          <p:cNvPr id="17" name="Rectangle 16">
            <a:hlinkClick r:id="rId3" action="ppaction://hlinksldjump"/>
            <a:extLst>
              <a:ext uri="{FF2B5EF4-FFF2-40B4-BE49-F238E27FC236}">
                <a16:creationId xmlns:a16="http://schemas.microsoft.com/office/drawing/2014/main" id="{A58F8210-1DE1-9742-AE60-1D9FD26269AE}"/>
              </a:ext>
            </a:extLst>
          </p:cNvPr>
          <p:cNvSpPr/>
          <p:nvPr/>
        </p:nvSpPr>
        <p:spPr>
          <a:xfrm>
            <a:off x="7776268" y="5726039"/>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E. None</a:t>
            </a:r>
          </a:p>
        </p:txBody>
      </p:sp>
      <p:pic>
        <p:nvPicPr>
          <p:cNvPr id="18" name="Graphic 17" descr="Home with solid fill">
            <a:hlinkClick r:id="rId4" action="ppaction://hlinksldjump"/>
            <a:extLst>
              <a:ext uri="{FF2B5EF4-FFF2-40B4-BE49-F238E27FC236}">
                <a16:creationId xmlns:a16="http://schemas.microsoft.com/office/drawing/2014/main" id="{39D7A1D3-7630-1B42-B076-11AE0C8A91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19" name="Right Arrow 18">
            <a:hlinkClick r:id="" action="ppaction://hlinkshowjump?jump=nextslide"/>
            <a:extLst>
              <a:ext uri="{FF2B5EF4-FFF2-40B4-BE49-F238E27FC236}">
                <a16:creationId xmlns:a16="http://schemas.microsoft.com/office/drawing/2014/main" id="{F5EF71BF-148E-B84E-977E-FD94696DC01E}"/>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A3A80E0-756C-264C-BBBC-017981465789}"/>
              </a:ext>
            </a:extLst>
          </p:cNvPr>
          <p:cNvSpPr/>
          <p:nvPr/>
        </p:nvSpPr>
        <p:spPr>
          <a:xfrm>
            <a:off x="1089407" y="2391635"/>
            <a:ext cx="5889812" cy="374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000" dirty="0">
                <a:solidFill>
                  <a:schemeClr val="tx1"/>
                </a:solidFill>
              </a:rPr>
              <a:t>Which ABCD (Audience, Behavior, Condition, Degree) criteria is missing from the following objective?</a:t>
            </a:r>
          </a:p>
          <a:p>
            <a:endParaRPr lang="en-US" sz="2000" dirty="0">
              <a:solidFill>
                <a:schemeClr val="tx1"/>
              </a:solidFill>
            </a:endParaRPr>
          </a:p>
          <a:p>
            <a:r>
              <a:rPr lang="en-US" sz="2000" dirty="0">
                <a:solidFill>
                  <a:schemeClr val="tx1"/>
                </a:solidFill>
              </a:rPr>
              <a:t>“After conducting research on an ethical issue regarding educational technology, students will generate recommendations for practice (design, implementation, and leadership) based on their analyses.”</a:t>
            </a:r>
          </a:p>
          <a:p>
            <a:pPr algn="ctr"/>
            <a:endParaRPr lang="en-US" dirty="0"/>
          </a:p>
        </p:txBody>
      </p:sp>
      <p:pic>
        <p:nvPicPr>
          <p:cNvPr id="22" name="Picture 21" descr="Icon&#10;&#10;Description automatically generated">
            <a:extLst>
              <a:ext uri="{FF2B5EF4-FFF2-40B4-BE49-F238E27FC236}">
                <a16:creationId xmlns:a16="http://schemas.microsoft.com/office/drawing/2014/main" id="{C8675D3F-A7E8-4944-99C7-5E97E63B348F}"/>
              </a:ext>
            </a:extLst>
          </p:cNvPr>
          <p:cNvPicPr>
            <a:picLocks noChangeAspect="1"/>
          </p:cNvPicPr>
          <p:nvPr/>
        </p:nvPicPr>
        <p:blipFill>
          <a:blip r:embed="rId7"/>
          <a:stretch>
            <a:fillRect/>
          </a:stretch>
        </p:blipFill>
        <p:spPr>
          <a:xfrm>
            <a:off x="5765800" y="895341"/>
            <a:ext cx="660400" cy="673100"/>
          </a:xfrm>
          <a:prstGeom prst="rect">
            <a:avLst/>
          </a:prstGeom>
        </p:spPr>
      </p:pic>
      <p:sp>
        <p:nvSpPr>
          <p:cNvPr id="23" name="Right Arrow 22">
            <a:hlinkClick r:id="" action="ppaction://hlinkshowjump?jump=previousslide"/>
            <a:extLst>
              <a:ext uri="{FF2B5EF4-FFF2-40B4-BE49-F238E27FC236}">
                <a16:creationId xmlns:a16="http://schemas.microsoft.com/office/drawing/2014/main" id="{A2988BEE-D892-5F4D-A019-E133E39D88B2}"/>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394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That’s Correct!</a:t>
            </a:r>
          </a:p>
        </p:txBody>
      </p:sp>
      <p:pic>
        <p:nvPicPr>
          <p:cNvPr id="12" name="Picture 2" descr="General the Jaguar, a tradition and mystery | Texas A&amp;amp;M University-San  Antonio | TAMUSA">
            <a:extLst>
              <a:ext uri="{FF2B5EF4-FFF2-40B4-BE49-F238E27FC236}">
                <a16:creationId xmlns:a16="http://schemas.microsoft.com/office/drawing/2014/main" id="{37C07F28-2C9F-5440-B3D2-36CC9DCAB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79" b="18121"/>
          <a:stretch/>
        </p:blipFill>
        <p:spPr bwMode="auto">
          <a:xfrm>
            <a:off x="6736079" y="2076331"/>
            <a:ext cx="4809490" cy="27053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That’s Correct, Q4</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21" name="Right Arrow 20">
            <a:hlinkClick r:id="" action="ppaction://hlinkshowjump?jump=nextslide"/>
            <a:extLst>
              <a:ext uri="{FF2B5EF4-FFF2-40B4-BE49-F238E27FC236}">
                <a16:creationId xmlns:a16="http://schemas.microsoft.com/office/drawing/2014/main" id="{8B08BEC8-732B-BB4C-B259-CC0E1F2ED0AA}"/>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6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Oops! Let’s try that again.</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Correction Slide 4</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N/A</a:t>
            </a: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endParaRPr lang="en-US" dirty="0">
              <a:solidFill>
                <a:schemeClr val="bg1"/>
              </a:solidFill>
            </a:endParaRP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a:spcAft>
                <a:spcPts val="600"/>
              </a:spcAft>
            </a:pPr>
            <a:r>
              <a:rPr lang="en-US" dirty="0">
                <a:solidFill>
                  <a:schemeClr val="bg1"/>
                </a:solidFill>
              </a:rPr>
              <a:t>Clicking on the bottom right arrow will take the learner back to Question 4.</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 name="TextBox 2">
            <a:extLst>
              <a:ext uri="{FF2B5EF4-FFF2-40B4-BE49-F238E27FC236}">
                <a16:creationId xmlns:a16="http://schemas.microsoft.com/office/drawing/2014/main" id="{7994AE19-AAFE-8D4C-BC05-10738AEA19C8}"/>
              </a:ext>
            </a:extLst>
          </p:cNvPr>
          <p:cNvSpPr txBox="1"/>
          <p:nvPr/>
        </p:nvSpPr>
        <p:spPr>
          <a:xfrm>
            <a:off x="6637656" y="412702"/>
            <a:ext cx="5441385" cy="7294305"/>
          </a:xfrm>
          <a:prstGeom prst="rect">
            <a:avLst/>
          </a:prstGeom>
          <a:noFill/>
        </p:spPr>
        <p:txBody>
          <a:bodyPr wrap="square" rtlCol="0">
            <a:spAutoFit/>
          </a:bodyPr>
          <a:lstStyle/>
          <a:p>
            <a:r>
              <a:rPr lang="en-US" sz="2600" b="1" u="sng" dirty="0"/>
              <a:t>Review</a:t>
            </a:r>
          </a:p>
          <a:p>
            <a:endParaRPr lang="en-US" sz="2600" b="1" u="sng" dirty="0"/>
          </a:p>
          <a:p>
            <a:r>
              <a:rPr lang="en-US" sz="2600" dirty="0"/>
              <a:t>Remember the ABCD criteria consists of the following:</a:t>
            </a:r>
          </a:p>
          <a:p>
            <a:endParaRPr lang="en-US" sz="2600" dirty="0"/>
          </a:p>
          <a:p>
            <a:pPr marL="457200" indent="-457200">
              <a:buFont typeface="Arial" panose="020B0604020202020204" pitchFamily="34" charset="0"/>
              <a:buChar char="•"/>
            </a:pPr>
            <a:r>
              <a:rPr lang="en-US" sz="2600" b="1" u="sng" dirty="0"/>
              <a:t>Audience</a:t>
            </a:r>
            <a:r>
              <a:rPr lang="en-US" sz="2600" dirty="0"/>
              <a:t>: The learners</a:t>
            </a:r>
          </a:p>
          <a:p>
            <a:pPr marL="457200" indent="-457200">
              <a:buFont typeface="Arial" panose="020B0604020202020204" pitchFamily="34" charset="0"/>
              <a:buChar char="•"/>
            </a:pPr>
            <a:r>
              <a:rPr lang="en-US" sz="2600" b="1" u="sng" dirty="0"/>
              <a:t>Behavior</a:t>
            </a:r>
            <a:r>
              <a:rPr lang="en-US" sz="2600" b="1" dirty="0"/>
              <a:t>: </a:t>
            </a:r>
            <a:r>
              <a:rPr lang="en-US" sz="2600" dirty="0"/>
              <a:t>An observable, measurable action</a:t>
            </a:r>
          </a:p>
          <a:p>
            <a:pPr marL="457200" indent="-457200">
              <a:buFont typeface="Arial" panose="020B0604020202020204" pitchFamily="34" charset="0"/>
              <a:buChar char="•"/>
            </a:pPr>
            <a:r>
              <a:rPr lang="en-US" sz="2600" b="1" u="sng" dirty="0"/>
              <a:t>Condition</a:t>
            </a:r>
            <a:r>
              <a:rPr lang="en-US" sz="2600" b="1" dirty="0"/>
              <a:t>: </a:t>
            </a:r>
            <a:r>
              <a:rPr lang="en-US" sz="2600" dirty="0"/>
              <a:t>Circumstances which allow the student to perform the behavior</a:t>
            </a:r>
          </a:p>
          <a:p>
            <a:pPr marL="457200" indent="-457200">
              <a:buFont typeface="Arial" panose="020B0604020202020204" pitchFamily="34" charset="0"/>
              <a:buChar char="•"/>
            </a:pPr>
            <a:r>
              <a:rPr lang="en-US" sz="2600" b="1" u="sng" dirty="0"/>
              <a:t>Degree</a:t>
            </a:r>
            <a:r>
              <a:rPr lang="en-US" sz="2600" b="1" dirty="0"/>
              <a:t>: </a:t>
            </a:r>
            <a:r>
              <a:rPr lang="en-US" sz="2600" dirty="0"/>
              <a:t>How the student will demonstrate mastery or success</a:t>
            </a:r>
          </a:p>
          <a:p>
            <a:pPr marL="457200" indent="-457200">
              <a:buFont typeface="Arial" panose="020B0604020202020204" pitchFamily="34" charset="0"/>
              <a:buChar char="•"/>
            </a:pPr>
            <a:endParaRPr lang="en-US" sz="2600" dirty="0"/>
          </a:p>
          <a:p>
            <a:endParaRPr lang="en-US" sz="2600" dirty="0"/>
          </a:p>
          <a:p>
            <a:endParaRPr lang="en-US" sz="2600" dirty="0"/>
          </a:p>
          <a:p>
            <a:endParaRPr lang="en-US" sz="2600" dirty="0"/>
          </a:p>
          <a:p>
            <a:endParaRPr lang="en-US" sz="2600" dirty="0"/>
          </a:p>
        </p:txBody>
      </p:sp>
      <p:sp>
        <p:nvSpPr>
          <p:cNvPr id="21" name="Right Arrow 20">
            <a:hlinkClick r:id="" action="ppaction://hlinkshowjump?jump=nextslide"/>
            <a:extLst>
              <a:ext uri="{FF2B5EF4-FFF2-40B4-BE49-F238E27FC236}">
                <a16:creationId xmlns:a16="http://schemas.microsoft.com/office/drawing/2014/main" id="{C3DD267C-DF5B-944E-98F5-8F1A307C0899}"/>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6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Assessment: Question 5</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G&amp;O Assessment, Q 5</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Slide #: </a:t>
            </a:r>
            <a:r>
              <a:rPr lang="en-US" b="1" dirty="0">
                <a:solidFill>
                  <a:schemeClr val="bg1"/>
                </a:solidFill>
              </a:rPr>
              <a:t>29</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If you would like the assessment question read aloud, please click the speaker at the top of the screen.</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User will select an answer choice which will take them to the next screen.</a:t>
            </a:r>
          </a:p>
          <a:p>
            <a:pPr marL="285750" indent="-285750">
              <a:buFont typeface="Arial" panose="020B0604020202020204" pitchFamily="34" charset="0"/>
              <a:buChar char="•"/>
            </a:pPr>
            <a:r>
              <a:rPr lang="en-US" dirty="0">
                <a:solidFill>
                  <a:schemeClr val="bg1"/>
                </a:solidFill>
              </a:rPr>
              <a:t>User clicks goals and will be taken to ”correct” slide</a:t>
            </a:r>
          </a:p>
          <a:p>
            <a:pPr marL="285750" indent="-285750">
              <a:buFont typeface="Arial" panose="020B0604020202020204" pitchFamily="34" charset="0"/>
              <a:buChar char="•"/>
            </a:pPr>
            <a:r>
              <a:rPr lang="en-US" dirty="0">
                <a:solidFill>
                  <a:schemeClr val="bg1"/>
                </a:solidFill>
              </a:rPr>
              <a:t>User clicks objectives and will be taken to “review slide”</a:t>
            </a:r>
          </a:p>
          <a:p>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Accessibility: </a:t>
            </a:r>
            <a:r>
              <a:rPr lang="en-US" dirty="0">
                <a:solidFill>
                  <a:schemeClr val="bg1"/>
                </a:solidFill>
              </a:rPr>
              <a:t>Learners will have the opportunity to hit the speaker button if they would like the question and its choices read aloud.</a:t>
            </a:r>
            <a:endParaRPr lang="en-US" i="1" dirty="0">
              <a:solidFill>
                <a:schemeClr val="bg1"/>
              </a:solidFill>
            </a:endParaRPr>
          </a:p>
        </p:txBody>
      </p:sp>
      <p:sp>
        <p:nvSpPr>
          <p:cNvPr id="3" name="TextBox 2">
            <a:extLst>
              <a:ext uri="{FF2B5EF4-FFF2-40B4-BE49-F238E27FC236}">
                <a16:creationId xmlns:a16="http://schemas.microsoft.com/office/drawing/2014/main" id="{D4CDD58F-35F1-FC4B-AC08-7B86F1289645}"/>
              </a:ext>
            </a:extLst>
          </p:cNvPr>
          <p:cNvSpPr txBox="1"/>
          <p:nvPr/>
        </p:nvSpPr>
        <p:spPr>
          <a:xfrm>
            <a:off x="5596759" y="1277007"/>
            <a:ext cx="184731" cy="369332"/>
          </a:xfrm>
          <a:prstGeom prst="rect">
            <a:avLst/>
          </a:prstGeom>
          <a:noFill/>
        </p:spPr>
        <p:txBody>
          <a:bodyPr wrap="none" rtlCol="0">
            <a:spAutoFit/>
          </a:bodyPr>
          <a:lstStyle/>
          <a:p>
            <a:endParaRPr lang="en-US" dirty="0"/>
          </a:p>
        </p:txBody>
      </p:sp>
      <p:sp>
        <p:nvSpPr>
          <p:cNvPr id="13" name="Rectangle 12">
            <a:hlinkClick r:id="rId2" action="ppaction://hlinksldjump"/>
            <a:extLst>
              <a:ext uri="{FF2B5EF4-FFF2-40B4-BE49-F238E27FC236}">
                <a16:creationId xmlns:a16="http://schemas.microsoft.com/office/drawing/2014/main" id="{15C7A98D-2886-BD44-B2A0-2470CAF10AAA}"/>
              </a:ext>
            </a:extLst>
          </p:cNvPr>
          <p:cNvSpPr/>
          <p:nvPr/>
        </p:nvSpPr>
        <p:spPr>
          <a:xfrm>
            <a:off x="7776268" y="3270931"/>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B. Behavior</a:t>
            </a:r>
          </a:p>
        </p:txBody>
      </p:sp>
      <p:sp>
        <p:nvSpPr>
          <p:cNvPr id="14" name="Rectangle 13">
            <a:hlinkClick r:id="rId2" action="ppaction://hlinksldjump"/>
            <a:extLst>
              <a:ext uri="{FF2B5EF4-FFF2-40B4-BE49-F238E27FC236}">
                <a16:creationId xmlns:a16="http://schemas.microsoft.com/office/drawing/2014/main" id="{2E719D57-168C-B149-A934-79AA9312F292}"/>
              </a:ext>
            </a:extLst>
          </p:cNvPr>
          <p:cNvSpPr/>
          <p:nvPr/>
        </p:nvSpPr>
        <p:spPr>
          <a:xfrm>
            <a:off x="7776268" y="4083616"/>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C. Condition</a:t>
            </a:r>
          </a:p>
        </p:txBody>
      </p:sp>
      <p:sp>
        <p:nvSpPr>
          <p:cNvPr id="15" name="Rectangle 14">
            <a:hlinkClick r:id="rId2" action="ppaction://hlinksldjump"/>
            <a:extLst>
              <a:ext uri="{FF2B5EF4-FFF2-40B4-BE49-F238E27FC236}">
                <a16:creationId xmlns:a16="http://schemas.microsoft.com/office/drawing/2014/main" id="{296B7F33-6F77-2D40-BD0F-E01C3C086E8E}"/>
              </a:ext>
            </a:extLst>
          </p:cNvPr>
          <p:cNvSpPr/>
          <p:nvPr/>
        </p:nvSpPr>
        <p:spPr>
          <a:xfrm>
            <a:off x="7776268" y="2441194"/>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A. Audience</a:t>
            </a:r>
          </a:p>
        </p:txBody>
      </p:sp>
      <p:sp>
        <p:nvSpPr>
          <p:cNvPr id="16" name="Rectangle 15">
            <a:hlinkClick r:id="rId3" action="ppaction://hlinksldjump"/>
            <a:extLst>
              <a:ext uri="{FF2B5EF4-FFF2-40B4-BE49-F238E27FC236}">
                <a16:creationId xmlns:a16="http://schemas.microsoft.com/office/drawing/2014/main" id="{A8261311-77EF-2442-A6FB-D9BD31B2DD02}"/>
              </a:ext>
            </a:extLst>
          </p:cNvPr>
          <p:cNvSpPr/>
          <p:nvPr/>
        </p:nvSpPr>
        <p:spPr>
          <a:xfrm>
            <a:off x="7776268" y="4881962"/>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D.  Degree</a:t>
            </a:r>
          </a:p>
        </p:txBody>
      </p:sp>
      <p:sp>
        <p:nvSpPr>
          <p:cNvPr id="17" name="Rectangle 16">
            <a:hlinkClick r:id="rId2" action="ppaction://hlinksldjump"/>
            <a:extLst>
              <a:ext uri="{FF2B5EF4-FFF2-40B4-BE49-F238E27FC236}">
                <a16:creationId xmlns:a16="http://schemas.microsoft.com/office/drawing/2014/main" id="{897CD71F-8C15-0746-A7B8-8ECEE79B0094}"/>
              </a:ext>
            </a:extLst>
          </p:cNvPr>
          <p:cNvSpPr/>
          <p:nvPr/>
        </p:nvSpPr>
        <p:spPr>
          <a:xfrm>
            <a:off x="7776268" y="5726039"/>
            <a:ext cx="1964268" cy="5249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E. None</a:t>
            </a:r>
          </a:p>
        </p:txBody>
      </p:sp>
      <p:pic>
        <p:nvPicPr>
          <p:cNvPr id="18" name="Graphic 17" descr="Home with solid fill">
            <a:hlinkClick r:id="rId4" action="ppaction://hlinksldjump"/>
            <a:extLst>
              <a:ext uri="{FF2B5EF4-FFF2-40B4-BE49-F238E27FC236}">
                <a16:creationId xmlns:a16="http://schemas.microsoft.com/office/drawing/2014/main" id="{068527FD-93BD-3C48-8CAE-D06ECBB626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19" name="Right Arrow 18">
            <a:hlinkClick r:id="" action="ppaction://hlinkshowjump?jump=nextslide"/>
            <a:extLst>
              <a:ext uri="{FF2B5EF4-FFF2-40B4-BE49-F238E27FC236}">
                <a16:creationId xmlns:a16="http://schemas.microsoft.com/office/drawing/2014/main" id="{711F14AA-48D9-D445-9CD9-D86BD9C6BBF0}"/>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FBE5E9E-552D-6E49-A171-63EA0620FD75}"/>
              </a:ext>
            </a:extLst>
          </p:cNvPr>
          <p:cNvSpPr/>
          <p:nvPr/>
        </p:nvSpPr>
        <p:spPr>
          <a:xfrm>
            <a:off x="1089407" y="2391635"/>
            <a:ext cx="5889812" cy="374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000" dirty="0">
                <a:solidFill>
                  <a:schemeClr val="tx1"/>
                </a:solidFill>
              </a:rPr>
              <a:t>Which ABCD (Audience, Behavior, Condition, Degree) criteria is missing from the following objective?</a:t>
            </a:r>
          </a:p>
          <a:p>
            <a:endParaRPr lang="en-US" sz="2000" dirty="0">
              <a:solidFill>
                <a:schemeClr val="tx1"/>
              </a:solidFill>
            </a:endParaRPr>
          </a:p>
          <a:p>
            <a:r>
              <a:rPr lang="en-US" sz="2000" dirty="0">
                <a:solidFill>
                  <a:schemeClr val="tx1"/>
                </a:solidFill>
              </a:rPr>
              <a:t>“After reading assigned text, students will </a:t>
            </a:r>
            <a:r>
              <a:rPr lang="en-US" sz="2000" i="1" dirty="0">
                <a:solidFill>
                  <a:schemeClr val="tx1"/>
                </a:solidFill>
              </a:rPr>
              <a:t>describe</a:t>
            </a:r>
            <a:r>
              <a:rPr lang="en-US" sz="2000" dirty="0">
                <a:solidFill>
                  <a:schemeClr val="tx1"/>
                </a:solidFill>
              </a:rPr>
              <a:t> the condition of the economy during the Great Depression.”</a:t>
            </a:r>
            <a:br>
              <a:rPr lang="en-US" sz="2000" dirty="0"/>
            </a:br>
            <a:endParaRPr lang="en-US" sz="2400" dirty="0">
              <a:solidFill>
                <a:schemeClr val="bg1"/>
              </a:solidFill>
            </a:endParaRPr>
          </a:p>
          <a:p>
            <a:pPr algn="ctr"/>
            <a:endParaRPr lang="en-US" dirty="0"/>
          </a:p>
        </p:txBody>
      </p:sp>
      <p:pic>
        <p:nvPicPr>
          <p:cNvPr id="22" name="Picture 21" descr="Icon&#10;&#10;Description automatically generated">
            <a:extLst>
              <a:ext uri="{FF2B5EF4-FFF2-40B4-BE49-F238E27FC236}">
                <a16:creationId xmlns:a16="http://schemas.microsoft.com/office/drawing/2014/main" id="{59A22B8B-AE98-1A49-A024-C2513DDB14EA}"/>
              </a:ext>
            </a:extLst>
          </p:cNvPr>
          <p:cNvPicPr>
            <a:picLocks noChangeAspect="1"/>
          </p:cNvPicPr>
          <p:nvPr/>
        </p:nvPicPr>
        <p:blipFill>
          <a:blip r:embed="rId7"/>
          <a:stretch>
            <a:fillRect/>
          </a:stretch>
        </p:blipFill>
        <p:spPr>
          <a:xfrm>
            <a:off x="5765800" y="895341"/>
            <a:ext cx="660400" cy="673100"/>
          </a:xfrm>
          <a:prstGeom prst="rect">
            <a:avLst/>
          </a:prstGeom>
        </p:spPr>
      </p:pic>
      <p:sp>
        <p:nvSpPr>
          <p:cNvPr id="23" name="Right Arrow 22">
            <a:hlinkClick r:id="" action="ppaction://hlinkshowjump?jump=previousslide"/>
            <a:extLst>
              <a:ext uri="{FF2B5EF4-FFF2-40B4-BE49-F238E27FC236}">
                <a16:creationId xmlns:a16="http://schemas.microsoft.com/office/drawing/2014/main" id="{8728D605-12EC-3048-A231-DF86A1FC44FF}"/>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0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EAB3-ABC3-8B45-BC9F-66238DC89D99}"/>
              </a:ext>
            </a:extLst>
          </p:cNvPr>
          <p:cNvSpPr>
            <a:spLocks noGrp="1"/>
          </p:cNvSpPr>
          <p:nvPr>
            <p:ph type="title"/>
          </p:nvPr>
        </p:nvSpPr>
        <p:spPr>
          <a:xfrm>
            <a:off x="-130807" y="793100"/>
            <a:ext cx="4638674" cy="1066799"/>
          </a:xfrm>
        </p:spPr>
        <p:txBody>
          <a:bodyPr>
            <a:normAutofit/>
          </a:bodyPr>
          <a:lstStyle/>
          <a:p>
            <a:pPr algn="ctr"/>
            <a:r>
              <a:rPr lang="en-US" sz="4400" dirty="0"/>
              <a:t>Main Menu</a:t>
            </a:r>
          </a:p>
        </p:txBody>
      </p:sp>
      <p:sp>
        <p:nvSpPr>
          <p:cNvPr id="4" name="Rectangle 3">
            <a:extLst>
              <a:ext uri="{FF2B5EF4-FFF2-40B4-BE49-F238E27FC236}">
                <a16:creationId xmlns:a16="http://schemas.microsoft.com/office/drawing/2014/main" id="{EA2B5806-95B3-624F-9C3D-03660ED6C94A}"/>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5" name="Rectangle 4">
            <a:extLst>
              <a:ext uri="{FF2B5EF4-FFF2-40B4-BE49-F238E27FC236}">
                <a16:creationId xmlns:a16="http://schemas.microsoft.com/office/drawing/2014/main" id="{78D489DC-1E08-634E-9B4D-95F103D180ED}"/>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Main Menu</a:t>
            </a:r>
          </a:p>
        </p:txBody>
      </p:sp>
      <p:sp>
        <p:nvSpPr>
          <p:cNvPr id="6" name="Rectangle 5">
            <a:extLst>
              <a:ext uri="{FF2B5EF4-FFF2-40B4-BE49-F238E27FC236}">
                <a16:creationId xmlns:a16="http://schemas.microsoft.com/office/drawing/2014/main" id="{00E30360-9155-EF40-AF4D-6F3A6CE8A6F0}"/>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2</a:t>
            </a:r>
            <a:endParaRPr lang="en-US" dirty="0">
              <a:solidFill>
                <a:schemeClr val="bg1"/>
              </a:solidFill>
            </a:endParaRPr>
          </a:p>
        </p:txBody>
      </p:sp>
      <p:sp>
        <p:nvSpPr>
          <p:cNvPr id="7" name="Rectangle 6">
            <a:extLst>
              <a:ext uri="{FF2B5EF4-FFF2-40B4-BE49-F238E27FC236}">
                <a16:creationId xmlns:a16="http://schemas.microsoft.com/office/drawing/2014/main" id="{09B555AA-165E-CE46-980A-C5BD97CDA28F}"/>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N/A</a:t>
            </a:r>
          </a:p>
        </p:txBody>
      </p:sp>
      <p:sp>
        <p:nvSpPr>
          <p:cNvPr id="8" name="Rectangle 7">
            <a:extLst>
              <a:ext uri="{FF2B5EF4-FFF2-40B4-BE49-F238E27FC236}">
                <a16:creationId xmlns:a16="http://schemas.microsoft.com/office/drawing/2014/main" id="{DFAF38BC-F51A-9445-996E-D5BCCDDAF571}"/>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 Here is your main menu screen. If at any time you would like to return to the main menu, select the home icon in the top right corner. You can access any of these modules at any time by returning to the main menu. Also note that you can use the arrow at the bottom left to go to the previous slide and the arrow at the bottom right to proceed to the next slide. (Pause) If you are ready to begin, click on Module 1, Introduction. </a:t>
            </a:r>
            <a:endParaRPr lang="en-US" dirty="0">
              <a:solidFill>
                <a:schemeClr val="bg1"/>
              </a:solidFill>
            </a:endParaRPr>
          </a:p>
        </p:txBody>
      </p:sp>
      <p:sp>
        <p:nvSpPr>
          <p:cNvPr id="9" name="Rectangle 8">
            <a:extLst>
              <a:ext uri="{FF2B5EF4-FFF2-40B4-BE49-F238E27FC236}">
                <a16:creationId xmlns:a16="http://schemas.microsoft.com/office/drawing/2014/main" id="{DF113229-A6BE-9F4D-B9C2-2B27E4D55F14}"/>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spcAft>
                <a:spcPts val="600"/>
              </a:spcAft>
              <a:buFont typeface="Arial" panose="020B0604020202020204" pitchFamily="34" charset="0"/>
              <a:buChar char="•"/>
            </a:pPr>
            <a:r>
              <a:rPr lang="en-US" sz="1700" dirty="0">
                <a:solidFill>
                  <a:schemeClr val="bg1"/>
                </a:solidFill>
              </a:rPr>
              <a:t>This is the “home” screen. Here learners can click on whichever module tab they would like to access.</a:t>
            </a:r>
          </a:p>
          <a:p>
            <a:pPr marL="285750" indent="-285750">
              <a:spcAft>
                <a:spcPts val="600"/>
              </a:spcAft>
              <a:buFont typeface="Arial" panose="020B0604020202020204" pitchFamily="34" charset="0"/>
              <a:buChar char="•"/>
            </a:pPr>
            <a:r>
              <a:rPr lang="en-US" sz="1700" dirty="0">
                <a:solidFill>
                  <a:schemeClr val="bg1"/>
                </a:solidFill>
              </a:rPr>
              <a:t>Once the learner selects a module, the screen will move to the corresponding title screen.</a:t>
            </a: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3F4A64CE-4541-8E41-BBE2-2C9E2654CD6D}"/>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sz="1400" dirty="0">
                <a:solidFill>
                  <a:schemeClr val="bg1"/>
                </a:solidFill>
              </a:rPr>
              <a:t>: </a:t>
            </a:r>
          </a:p>
          <a:p>
            <a:pPr>
              <a:spcAft>
                <a:spcPts val="600"/>
              </a:spcAft>
            </a:pPr>
            <a:endParaRPr lang="en-US" dirty="0">
              <a:solidFill>
                <a:schemeClr val="bg1"/>
              </a:solidFill>
            </a:endParaRPr>
          </a:p>
          <a:p>
            <a:pPr marL="285750" indent="-285750">
              <a:spcAft>
                <a:spcPts val="600"/>
              </a:spcAft>
              <a:buFont typeface="Arial" panose="020B0604020202020204" pitchFamily="34" charset="0"/>
              <a:buChar char="•"/>
            </a:pPr>
            <a:endParaRPr lang="en-US" dirty="0">
              <a:solidFill>
                <a:schemeClr val="bg1"/>
              </a:solidFill>
            </a:endParaRPr>
          </a:p>
        </p:txBody>
      </p:sp>
      <p:sp>
        <p:nvSpPr>
          <p:cNvPr id="13" name="Rounded Rectangle 12">
            <a:extLst>
              <a:ext uri="{FF2B5EF4-FFF2-40B4-BE49-F238E27FC236}">
                <a16:creationId xmlns:a16="http://schemas.microsoft.com/office/drawing/2014/main" id="{21341AE2-9DC1-3647-9241-089DA0667135}"/>
              </a:ext>
            </a:extLst>
          </p:cNvPr>
          <p:cNvSpPr/>
          <p:nvPr/>
        </p:nvSpPr>
        <p:spPr>
          <a:xfrm>
            <a:off x="685800" y="3633030"/>
            <a:ext cx="1874520" cy="1569297"/>
          </a:xfrm>
          <a:prstGeom prst="roundRect">
            <a:avLst/>
          </a:prstGeom>
          <a:solidFill>
            <a:schemeClr val="bg1">
              <a:lumMod val="50000"/>
              <a:lumOff val="5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6" name="Rounded Rectangle 15">
            <a:extLst>
              <a:ext uri="{FF2B5EF4-FFF2-40B4-BE49-F238E27FC236}">
                <a16:creationId xmlns:a16="http://schemas.microsoft.com/office/drawing/2014/main" id="{0D117C49-535B-0245-AD37-73A216A5FE29}"/>
              </a:ext>
            </a:extLst>
          </p:cNvPr>
          <p:cNvSpPr/>
          <p:nvPr/>
        </p:nvSpPr>
        <p:spPr>
          <a:xfrm>
            <a:off x="2837661" y="3612921"/>
            <a:ext cx="1874520" cy="1589405"/>
          </a:xfrm>
          <a:prstGeom prst="roundRect">
            <a:avLst/>
          </a:prstGeom>
          <a:solidFill>
            <a:schemeClr val="bg1">
              <a:lumMod val="65000"/>
              <a:lumOff val="35000"/>
            </a:schemeClr>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9" name="Rounded Rectangle 18">
            <a:extLst>
              <a:ext uri="{FF2B5EF4-FFF2-40B4-BE49-F238E27FC236}">
                <a16:creationId xmlns:a16="http://schemas.microsoft.com/office/drawing/2014/main" id="{3DA898FF-94F0-6646-A4C1-5AA5C7A845E4}"/>
              </a:ext>
            </a:extLst>
          </p:cNvPr>
          <p:cNvSpPr/>
          <p:nvPr/>
        </p:nvSpPr>
        <p:spPr>
          <a:xfrm>
            <a:off x="4889655" y="3612921"/>
            <a:ext cx="1874520" cy="1589405"/>
          </a:xfrm>
          <a:prstGeom prst="roundRect">
            <a:avLst/>
          </a:prstGeom>
          <a:solidFill>
            <a:schemeClr val="bg1">
              <a:lumMod val="75000"/>
              <a:lumOff val="2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22" name="Rounded Rectangle 21">
            <a:extLst>
              <a:ext uri="{FF2B5EF4-FFF2-40B4-BE49-F238E27FC236}">
                <a16:creationId xmlns:a16="http://schemas.microsoft.com/office/drawing/2014/main" id="{B7060263-1BD4-5748-8094-D1AD6CA8E7E8}"/>
              </a:ext>
            </a:extLst>
          </p:cNvPr>
          <p:cNvSpPr/>
          <p:nvPr/>
        </p:nvSpPr>
        <p:spPr>
          <a:xfrm>
            <a:off x="7034858" y="3612921"/>
            <a:ext cx="1874520" cy="1589405"/>
          </a:xfrm>
          <a:prstGeom prst="roundRect">
            <a:avLst/>
          </a:prstGeom>
          <a:solidFill>
            <a:schemeClr val="bg1">
              <a:lumMod val="85000"/>
              <a:lumOff val="1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5" name="Rounded Rectangle 24">
            <a:extLst>
              <a:ext uri="{FF2B5EF4-FFF2-40B4-BE49-F238E27FC236}">
                <a16:creationId xmlns:a16="http://schemas.microsoft.com/office/drawing/2014/main" id="{1FA1CFC1-67E4-7B4A-BF77-D77FFD81584C}"/>
              </a:ext>
            </a:extLst>
          </p:cNvPr>
          <p:cNvSpPr/>
          <p:nvPr/>
        </p:nvSpPr>
        <p:spPr>
          <a:xfrm>
            <a:off x="9180061" y="3660657"/>
            <a:ext cx="1874520" cy="1589405"/>
          </a:xfrm>
          <a:prstGeom prst="roundRect">
            <a:avLst/>
          </a:prstGeom>
          <a:solidFill>
            <a:schemeClr val="bg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6" name="Graphic 25" descr="Home with solid fill">
            <a:hlinkClick r:id="rId5" action="ppaction://hlinksldjump"/>
            <a:extLst>
              <a:ext uri="{FF2B5EF4-FFF2-40B4-BE49-F238E27FC236}">
                <a16:creationId xmlns:a16="http://schemas.microsoft.com/office/drawing/2014/main" id="{1F2B269F-007E-0D40-A6FD-BEAF9B503D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7" name="Right Arrow 26">
            <a:hlinkClick r:id="" action="ppaction://hlinkshowjump?jump=nextslide"/>
            <a:extLst>
              <a:ext uri="{FF2B5EF4-FFF2-40B4-BE49-F238E27FC236}">
                <a16:creationId xmlns:a16="http://schemas.microsoft.com/office/drawing/2014/main" id="{59C30366-FAD3-E043-A58B-F16556E3D3B8}"/>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hlinkClick r:id="" action="ppaction://hlinkshowjump?jump=previousslide"/>
            <a:extLst>
              <a:ext uri="{FF2B5EF4-FFF2-40B4-BE49-F238E27FC236}">
                <a16:creationId xmlns:a16="http://schemas.microsoft.com/office/drawing/2014/main" id="{4E640B6E-F7E3-904E-8E41-489E0D417CBC}"/>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BBB06AA2-E7BB-6343-9A3A-C29E1ECCFF0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355219"/>
      </p:ext>
    </p:extLst>
  </p:cSld>
  <p:clrMapOvr>
    <a:masterClrMapping/>
  </p:clrMapOvr>
  <mc:AlternateContent xmlns:mc="http://schemas.openxmlformats.org/markup-compatibility/2006" xmlns:p14="http://schemas.microsoft.com/office/powerpoint/2010/main">
    <mc:Choice Requires="p14">
      <p:transition spd="slow" p14:dur="2000" advTm="27706"/>
    </mc:Choice>
    <mc:Fallback xmlns="">
      <p:transition spd="slow" advTm="27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That’s Correct!</a:t>
            </a:r>
          </a:p>
        </p:txBody>
      </p:sp>
      <p:pic>
        <p:nvPicPr>
          <p:cNvPr id="12" name="Picture 2" descr="General the Jaguar, a tradition and mystery | Texas A&amp;amp;M University-San  Antonio | TAMUSA">
            <a:extLst>
              <a:ext uri="{FF2B5EF4-FFF2-40B4-BE49-F238E27FC236}">
                <a16:creationId xmlns:a16="http://schemas.microsoft.com/office/drawing/2014/main" id="{37C07F28-2C9F-5440-B3D2-36CC9DCAB4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79" b="18121"/>
          <a:stretch/>
        </p:blipFill>
        <p:spPr bwMode="auto">
          <a:xfrm>
            <a:off x="6736079" y="2076331"/>
            <a:ext cx="4809490" cy="27053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a:t>
            </a:r>
            <a:r>
              <a:rPr lang="en-US" dirty="0">
                <a:solidFill>
                  <a:schemeClr val="bg1"/>
                </a:solidFill>
              </a:rPr>
              <a:t>That’s Correct, Q5</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1 out of </a:t>
            </a:r>
            <a:endParaRPr lang="en-US">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Narration Script:</a:t>
            </a: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21" name="Right Arrow 20">
            <a:hlinkClick r:id="" action="ppaction://hlinkshowjump?jump=nextslide"/>
            <a:extLst>
              <a:ext uri="{FF2B5EF4-FFF2-40B4-BE49-F238E27FC236}">
                <a16:creationId xmlns:a16="http://schemas.microsoft.com/office/drawing/2014/main" id="{AB379E26-071E-EE42-A086-C66F545BF090}"/>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1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8" name="Rectangle 47">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56" name="Rectangle 55">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dirty="0"/>
              <a:t>Oops! Let’s try that again.</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Project</a:t>
            </a:r>
            <a:r>
              <a:rPr lang="en-US" dirty="0">
                <a:solidFill>
                  <a:schemeClr val="bg1"/>
                </a:solidFill>
              </a:rPr>
              <a:t>: Creating Online Course Goals and Objectives</a:t>
            </a:r>
            <a:endParaRPr lang="en-US">
              <a:solidFill>
                <a:schemeClr val="bg1"/>
              </a:solidFill>
            </a:endParaRP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ID:  Correction Slide 5</a:t>
            </a:r>
            <a:endParaRPr lang="en-US" dirty="0">
              <a:solidFill>
                <a:schemeClr val="bg1"/>
              </a:solidFill>
            </a:endParaRP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bg1"/>
                </a:solidFill>
              </a:rPr>
              <a:t>Slide #: </a:t>
            </a:r>
            <a:r>
              <a:rPr lang="en-US" dirty="0">
                <a:solidFill>
                  <a:schemeClr val="bg1"/>
                </a:solidFill>
              </a:rPr>
              <a:t>1 out of </a:t>
            </a:r>
            <a:endParaRPr lang="en-US">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Objective</a:t>
            </a:r>
            <a:r>
              <a:rPr lang="en-US" dirty="0">
                <a:solidFill>
                  <a:schemeClr val="bg1"/>
                </a:solidFill>
              </a:rPr>
              <a:t>: </a:t>
            </a:r>
          </a:p>
          <a:p>
            <a:pPr>
              <a:spcAft>
                <a:spcPts val="600"/>
              </a:spcAft>
            </a:pPr>
            <a:r>
              <a:rPr lang="en-US" b="1" dirty="0">
                <a:solidFill>
                  <a:schemeClr val="bg1"/>
                </a:solidFill>
              </a:rPr>
              <a:t>N/A</a:t>
            </a:r>
            <a:endParaRPr lang="en-US" dirty="0">
              <a:solidFill>
                <a:schemeClr val="bg1"/>
              </a:solidFill>
            </a:endParaRPr>
          </a:p>
          <a:p>
            <a:pPr>
              <a:spcAft>
                <a:spcPts val="600"/>
              </a:spcAft>
            </a:pPr>
            <a:endParaRPr lang="en-US" dirty="0">
              <a:solidFill>
                <a:schemeClr val="bg1"/>
              </a:solidFill>
            </a:endParaRP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endParaRPr lang="en-US" dirty="0">
              <a:solidFill>
                <a:schemeClr val="bg1"/>
              </a:solidFill>
            </a:endParaRPr>
          </a:p>
          <a:p>
            <a:pPr>
              <a:spcAft>
                <a:spcPts val="600"/>
              </a:spcAft>
            </a:pPr>
            <a:endParaRPr lang="en-US" dirty="0">
              <a:solidFill>
                <a:schemeClr val="bg1"/>
              </a:solidFill>
            </a:endParaRP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Navigation</a:t>
            </a:r>
            <a:r>
              <a:rPr lang="en-US" dirty="0">
                <a:solidFill>
                  <a:schemeClr val="bg1"/>
                </a:solidFill>
              </a:rPr>
              <a:t>: </a:t>
            </a:r>
          </a:p>
          <a:p>
            <a:pPr>
              <a:spcAft>
                <a:spcPts val="600"/>
              </a:spcAft>
            </a:pPr>
            <a:r>
              <a:rPr lang="en-US" dirty="0">
                <a:solidFill>
                  <a:schemeClr val="bg1"/>
                </a:solidFill>
              </a:rPr>
              <a:t>Clicking on the bottom right arrow will take the learner back to Question 5.</a:t>
            </a:r>
          </a:p>
          <a:p>
            <a:pPr>
              <a:spcAft>
                <a:spcPts val="600"/>
              </a:spcAft>
            </a:pPr>
            <a:endParaRPr lang="en-US" dirty="0">
              <a:solidFill>
                <a:schemeClr val="bg1"/>
              </a:solidFill>
            </a:endParaRP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b="1" dirty="0">
                <a:solidFill>
                  <a:schemeClr val="bg1"/>
                </a:solidFill>
              </a:rPr>
              <a:t>Media</a:t>
            </a:r>
            <a:r>
              <a:rPr lang="en-US" dirty="0">
                <a:solidFill>
                  <a:schemeClr val="bg1"/>
                </a:solidFill>
              </a:rPr>
              <a:t>: </a:t>
            </a:r>
          </a:p>
          <a:p>
            <a:pPr>
              <a:spcAft>
                <a:spcPts val="600"/>
              </a:spcAft>
            </a:pPr>
            <a:endParaRPr lang="en-US" dirty="0">
              <a:solidFill>
                <a:schemeClr val="bg1"/>
              </a:solidFill>
            </a:endParaRPr>
          </a:p>
        </p:txBody>
      </p:sp>
      <p:sp>
        <p:nvSpPr>
          <p:cNvPr id="3" name="TextBox 2">
            <a:extLst>
              <a:ext uri="{FF2B5EF4-FFF2-40B4-BE49-F238E27FC236}">
                <a16:creationId xmlns:a16="http://schemas.microsoft.com/office/drawing/2014/main" id="{7994AE19-AAFE-8D4C-BC05-10738AEA19C8}"/>
              </a:ext>
            </a:extLst>
          </p:cNvPr>
          <p:cNvSpPr txBox="1"/>
          <p:nvPr/>
        </p:nvSpPr>
        <p:spPr>
          <a:xfrm>
            <a:off x="6968359" y="1434662"/>
            <a:ext cx="4114800" cy="4893647"/>
          </a:xfrm>
          <a:prstGeom prst="rect">
            <a:avLst/>
          </a:prstGeom>
          <a:noFill/>
        </p:spPr>
        <p:txBody>
          <a:bodyPr wrap="square" rtlCol="0">
            <a:spAutoFit/>
          </a:bodyPr>
          <a:lstStyle/>
          <a:p>
            <a:r>
              <a:rPr lang="en-US" sz="2600" b="1" u="sng" dirty="0"/>
              <a:t>Review</a:t>
            </a:r>
          </a:p>
          <a:p>
            <a:endParaRPr lang="en-US" sz="2600" dirty="0"/>
          </a:p>
          <a:p>
            <a:r>
              <a:rPr lang="en-US" sz="2600" dirty="0"/>
              <a:t>Remember goals are broad and do not need to be measurable, while objectives should be learner-centered, observable, and able to be assessed. </a:t>
            </a:r>
          </a:p>
          <a:p>
            <a:endParaRPr lang="en-US" sz="2600" dirty="0"/>
          </a:p>
          <a:p>
            <a:endParaRPr lang="en-US" sz="2600" dirty="0"/>
          </a:p>
          <a:p>
            <a:endParaRPr lang="en-US" sz="2600" dirty="0"/>
          </a:p>
        </p:txBody>
      </p:sp>
    </p:spTree>
    <p:extLst>
      <p:ext uri="{BB962C8B-B14F-4D97-AF65-F5344CB8AC3E}">
        <p14:creationId xmlns:p14="http://schemas.microsoft.com/office/powerpoint/2010/main" val="17182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D054C01-9590-D54D-AD9E-2E08B342E161}"/>
              </a:ext>
            </a:extLst>
          </p:cNvPr>
          <p:cNvSpPr>
            <a:spLocks noGrp="1"/>
          </p:cNvSpPr>
          <p:nvPr>
            <p:ph idx="1"/>
          </p:nvPr>
        </p:nvSpPr>
        <p:spPr/>
        <p:txBody>
          <a:bodyPr>
            <a:normAutofit/>
          </a:bodyPr>
          <a:lstStyle/>
          <a:p>
            <a:pPr marL="0" indent="0">
              <a:buNone/>
            </a:pPr>
            <a:r>
              <a:rPr lang="en-US" sz="2600" u="sng" dirty="0">
                <a:solidFill>
                  <a:srgbClr val="0070C0"/>
                </a:solidFill>
              </a:rPr>
              <a:t>ABCD Objective Checklist</a:t>
            </a:r>
          </a:p>
          <a:p>
            <a:pPr marL="0" indent="0">
              <a:buNone/>
            </a:pPr>
            <a:endParaRPr lang="en-US" sz="2600" dirty="0">
              <a:solidFill>
                <a:schemeClr val="bg1"/>
              </a:solidFill>
            </a:endParaRPr>
          </a:p>
          <a:p>
            <a:pPr marL="0" indent="0">
              <a:buNone/>
            </a:pPr>
            <a:r>
              <a:rPr lang="en-US" sz="2600" u="sng" dirty="0">
                <a:solidFill>
                  <a:srgbClr val="0070C0"/>
                </a:solidFill>
              </a:rPr>
              <a:t>Bloom’s Taxonomy Reference Guide</a:t>
            </a: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Title</a:t>
            </a: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30</a:t>
            </a:r>
            <a:endParaRPr lang="en-US" dirty="0">
              <a:solidFill>
                <a:schemeClr val="bg1"/>
              </a:solidFill>
            </a:endParaRP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171450" indent="-171450">
              <a:buFont typeface="Arial" panose="020B0604020202020204" pitchFamily="34" charset="0"/>
              <a:buChar char="•"/>
            </a:pPr>
            <a:r>
              <a:rPr lang="en-US" dirty="0">
                <a:solidFill>
                  <a:schemeClr val="bg1"/>
                </a:solidFill>
              </a:rPr>
              <a:t>use ABCD principles to develop course objectives. </a:t>
            </a:r>
          </a:p>
          <a:p>
            <a:pPr marL="171450" indent="-171450">
              <a:buFont typeface="Arial" panose="020B0604020202020204" pitchFamily="34" charset="0"/>
              <a:buChar char="•"/>
            </a:pPr>
            <a:r>
              <a:rPr lang="en-US" dirty="0">
                <a:solidFill>
                  <a:schemeClr val="bg1"/>
                </a:solidFill>
              </a:rPr>
              <a:t>use Bloom’s Taxonomy to develop course objectives. </a:t>
            </a:r>
          </a:p>
          <a:p>
            <a:endParaRPr lang="en-US" dirty="0">
              <a:solidFill>
                <a:schemeClr val="bg1"/>
              </a:solidFill>
            </a:endParaRP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Here are a few resources to help you develop your course objectives. Use the ABCD Objective Checklist to assure that all your objectives meet the ABCD criteria. The Bloom’s Taxonomy Reference Guide can be used to help you select an appropriate behavior for your learning objective. </a:t>
            </a:r>
            <a:endParaRPr lang="en-US" dirty="0">
              <a:solidFill>
                <a:schemeClr val="bg1"/>
              </a:solidFill>
            </a:endParaRP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Hyperlink</a:t>
            </a:r>
            <a:r>
              <a:rPr lang="en-US" dirty="0">
                <a:solidFill>
                  <a:schemeClr val="bg1"/>
                </a:solidFill>
              </a:rPr>
              <a:t>: Hyperlink will be added to “ABCD Objective Checklist” When user click on the link they will be able to download the checklist.</a:t>
            </a:r>
          </a:p>
          <a:p>
            <a:endParaRPr lang="en-US" dirty="0">
              <a:solidFill>
                <a:schemeClr val="bg1"/>
              </a:solidFill>
            </a:endParaRPr>
          </a:p>
          <a:p>
            <a:r>
              <a:rPr lang="en-US" b="1" i="1" dirty="0">
                <a:solidFill>
                  <a:schemeClr val="bg1"/>
                </a:solidFill>
              </a:rPr>
              <a:t>Hyperlink</a:t>
            </a:r>
            <a:r>
              <a:rPr lang="en-US" dirty="0">
                <a:solidFill>
                  <a:schemeClr val="bg1"/>
                </a:solidFill>
              </a:rPr>
              <a:t>: Hyperlink will be added to “Bloom’s Taxonomy Reference Guide” When user click on the link they will be able to download the guide.</a:t>
            </a:r>
          </a:p>
          <a:p>
            <a:endParaRPr lang="en-US" dirty="0">
              <a:solidFill>
                <a:schemeClr val="bg1"/>
              </a:solidFill>
            </a:endParaRPr>
          </a:p>
          <a:p>
            <a:endParaRPr lang="en-US" b="1" dirty="0">
              <a:solidFill>
                <a:schemeClr val="bg1"/>
              </a:solidFill>
            </a:endParaRPr>
          </a:p>
          <a:p>
            <a:endParaRPr lang="en-US" b="1" dirty="0">
              <a:solidFill>
                <a:schemeClr val="bg1"/>
              </a:solidFill>
            </a:endParaRP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2" name="Right Arrow 11">
            <a:hlinkClick r:id="" action="ppaction://hlinkshowjump?jump=nextslide"/>
            <a:extLst>
              <a:ext uri="{FF2B5EF4-FFF2-40B4-BE49-F238E27FC236}">
                <a16:creationId xmlns:a16="http://schemas.microsoft.com/office/drawing/2014/main" id="{E4DDBC0D-EDAC-2B4B-ADAD-03D0A8E129D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146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16992-EFA8-F24C-B85E-E660A7650CE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7" name="Rectangle 16">
            <a:extLst>
              <a:ext uri="{FF2B5EF4-FFF2-40B4-BE49-F238E27FC236}">
                <a16:creationId xmlns:a16="http://schemas.microsoft.com/office/drawing/2014/main" id="{505BD527-2D29-4643-B704-EE9B8EA706A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4, Aligning Objectives to Activities and Assessments</a:t>
            </a:r>
          </a:p>
        </p:txBody>
      </p:sp>
      <p:sp>
        <p:nvSpPr>
          <p:cNvPr id="19" name="Rectangle 18">
            <a:extLst>
              <a:ext uri="{FF2B5EF4-FFF2-40B4-BE49-F238E27FC236}">
                <a16:creationId xmlns:a16="http://schemas.microsoft.com/office/drawing/2014/main" id="{298B05D1-B586-0844-AFF4-0BDBD9120541}"/>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31</a:t>
            </a:r>
            <a:endParaRPr lang="en-US" dirty="0">
              <a:solidFill>
                <a:schemeClr val="bg1"/>
              </a:solidFill>
            </a:endParaRPr>
          </a:p>
        </p:txBody>
      </p:sp>
      <p:sp>
        <p:nvSpPr>
          <p:cNvPr id="21" name="Rectangle 20">
            <a:extLst>
              <a:ext uri="{FF2B5EF4-FFF2-40B4-BE49-F238E27FC236}">
                <a16:creationId xmlns:a16="http://schemas.microsoft.com/office/drawing/2014/main" id="{AB526D12-DD08-C543-B4F9-DDC9504EF2F7}"/>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align instructional objectives to course learning activities. </a:t>
            </a:r>
          </a:p>
        </p:txBody>
      </p:sp>
      <p:sp>
        <p:nvSpPr>
          <p:cNvPr id="23" name="Rectangle 22">
            <a:extLst>
              <a:ext uri="{FF2B5EF4-FFF2-40B4-BE49-F238E27FC236}">
                <a16:creationId xmlns:a16="http://schemas.microsoft.com/office/drawing/2014/main" id="{C55CD202-E319-B744-9235-FD3D57FEB55B}"/>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Now that we have created some objectives lets look at how to align our course objectives to our course’s learning activities and assessments. </a:t>
            </a:r>
            <a:endParaRPr lang="en-US" dirty="0">
              <a:solidFill>
                <a:schemeClr val="bg1"/>
              </a:solidFill>
            </a:endParaRPr>
          </a:p>
        </p:txBody>
      </p:sp>
      <p:sp>
        <p:nvSpPr>
          <p:cNvPr id="25" name="Rectangle 24">
            <a:extLst>
              <a:ext uri="{FF2B5EF4-FFF2-40B4-BE49-F238E27FC236}">
                <a16:creationId xmlns:a16="http://schemas.microsoft.com/office/drawing/2014/main" id="{98849B6D-C4BC-BC4E-B0B8-CF2361A0341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7" name="Rectangle 26">
            <a:extLst>
              <a:ext uri="{FF2B5EF4-FFF2-40B4-BE49-F238E27FC236}">
                <a16:creationId xmlns:a16="http://schemas.microsoft.com/office/drawing/2014/main" id="{85375E97-DC52-D74E-83DA-34409D06605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b="1" i="1" dirty="0">
                <a:solidFill>
                  <a:schemeClr val="bg1"/>
                </a:solidFill>
              </a:rPr>
              <a:t>Cue</a:t>
            </a:r>
            <a:r>
              <a:rPr lang="en-US" dirty="0">
                <a:solidFill>
                  <a:schemeClr val="bg1"/>
                </a:solidFill>
              </a:rPr>
              <a:t>: Module 4, Aligning Objectives should turn burgundy when the narration begins.</a:t>
            </a:r>
          </a:p>
          <a:p>
            <a:endParaRPr lang="en-US" dirty="0">
              <a:solidFill>
                <a:schemeClr val="bg1"/>
              </a:solidFill>
            </a:endParaRPr>
          </a:p>
        </p:txBody>
      </p:sp>
      <p:sp>
        <p:nvSpPr>
          <p:cNvPr id="12" name="Title 1">
            <a:extLst>
              <a:ext uri="{FF2B5EF4-FFF2-40B4-BE49-F238E27FC236}">
                <a16:creationId xmlns:a16="http://schemas.microsoft.com/office/drawing/2014/main" id="{F0A0F6FD-C84B-5A4E-9508-73644118C6DB}"/>
              </a:ext>
            </a:extLst>
          </p:cNvPr>
          <p:cNvSpPr>
            <a:spLocks noGrp="1"/>
          </p:cNvSpPr>
          <p:nvPr>
            <p:ph type="title"/>
          </p:nvPr>
        </p:nvSpPr>
        <p:spPr>
          <a:xfrm>
            <a:off x="-130808" y="793100"/>
            <a:ext cx="6226807" cy="1066799"/>
          </a:xfrm>
        </p:spPr>
        <p:txBody>
          <a:bodyPr>
            <a:normAutofit/>
          </a:bodyPr>
          <a:lstStyle/>
          <a:p>
            <a:pPr algn="ctr"/>
            <a:r>
              <a:rPr lang="en-US" sz="4400" dirty="0"/>
              <a:t>Aligning Objectives</a:t>
            </a:r>
          </a:p>
        </p:txBody>
      </p:sp>
      <p:sp>
        <p:nvSpPr>
          <p:cNvPr id="13" name="Rounded Rectangle 12">
            <a:extLst>
              <a:ext uri="{FF2B5EF4-FFF2-40B4-BE49-F238E27FC236}">
                <a16:creationId xmlns:a16="http://schemas.microsoft.com/office/drawing/2014/main" id="{4603FD6C-6350-9442-8531-AF4E53B856E8}"/>
              </a:ext>
            </a:extLst>
          </p:cNvPr>
          <p:cNvSpPr/>
          <p:nvPr/>
        </p:nvSpPr>
        <p:spPr>
          <a:xfrm>
            <a:off x="685800" y="3633030"/>
            <a:ext cx="1874520" cy="1569297"/>
          </a:xfrm>
          <a:prstGeom prst="roundRect">
            <a:avLst/>
          </a:prstGeom>
          <a:solidFill>
            <a:schemeClr val="bg1">
              <a:lumMod val="50000"/>
              <a:lumOff val="5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4" name="Rounded Rectangle 13">
            <a:extLst>
              <a:ext uri="{FF2B5EF4-FFF2-40B4-BE49-F238E27FC236}">
                <a16:creationId xmlns:a16="http://schemas.microsoft.com/office/drawing/2014/main" id="{C5382C3C-30D6-C940-917B-4D6D7255E699}"/>
              </a:ext>
            </a:extLst>
          </p:cNvPr>
          <p:cNvSpPr/>
          <p:nvPr/>
        </p:nvSpPr>
        <p:spPr>
          <a:xfrm>
            <a:off x="2837661" y="3612921"/>
            <a:ext cx="1874520" cy="1589405"/>
          </a:xfrm>
          <a:prstGeom prst="roundRect">
            <a:avLst/>
          </a:prstGeom>
          <a:solidFill>
            <a:schemeClr val="bg1">
              <a:lumMod val="65000"/>
              <a:lumOff val="35000"/>
            </a:schemeClr>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6" name="Rounded Rectangle 15">
            <a:extLst>
              <a:ext uri="{FF2B5EF4-FFF2-40B4-BE49-F238E27FC236}">
                <a16:creationId xmlns:a16="http://schemas.microsoft.com/office/drawing/2014/main" id="{9E37B56A-5711-2D41-9583-03972275BC85}"/>
              </a:ext>
            </a:extLst>
          </p:cNvPr>
          <p:cNvSpPr/>
          <p:nvPr/>
        </p:nvSpPr>
        <p:spPr>
          <a:xfrm>
            <a:off x="4889655" y="3612921"/>
            <a:ext cx="1874520" cy="1589405"/>
          </a:xfrm>
          <a:prstGeom prst="roundRect">
            <a:avLst/>
          </a:prstGeom>
          <a:solidFill>
            <a:schemeClr val="bg1">
              <a:lumMod val="75000"/>
              <a:lumOff val="2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18" name="Rounded Rectangle 17">
            <a:extLst>
              <a:ext uri="{FF2B5EF4-FFF2-40B4-BE49-F238E27FC236}">
                <a16:creationId xmlns:a16="http://schemas.microsoft.com/office/drawing/2014/main" id="{4613AE14-D18B-AD4B-B8EA-7D4628569207}"/>
              </a:ext>
            </a:extLst>
          </p:cNvPr>
          <p:cNvSpPr/>
          <p:nvPr/>
        </p:nvSpPr>
        <p:spPr>
          <a:xfrm>
            <a:off x="7034858" y="3612921"/>
            <a:ext cx="1874520" cy="1589405"/>
          </a:xfrm>
          <a:prstGeom prst="roundRect">
            <a:avLst/>
          </a:prstGeom>
          <a:solidFill>
            <a:srgbClr val="8E18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0" name="Rounded Rectangle 19">
            <a:extLst>
              <a:ext uri="{FF2B5EF4-FFF2-40B4-BE49-F238E27FC236}">
                <a16:creationId xmlns:a16="http://schemas.microsoft.com/office/drawing/2014/main" id="{1BE9B756-B903-374D-A4CC-7B0F39B4D77C}"/>
              </a:ext>
            </a:extLst>
          </p:cNvPr>
          <p:cNvSpPr/>
          <p:nvPr/>
        </p:nvSpPr>
        <p:spPr>
          <a:xfrm>
            <a:off x="9180061" y="3660657"/>
            <a:ext cx="1874520" cy="1589405"/>
          </a:xfrm>
          <a:prstGeom prst="roundRect">
            <a:avLst/>
          </a:prstGeom>
          <a:solidFill>
            <a:schemeClr val="bg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2" name="Graphic 21" descr="Home with solid fill">
            <a:hlinkClick r:id="rId2" action="ppaction://hlinksldjump"/>
            <a:extLst>
              <a:ext uri="{FF2B5EF4-FFF2-40B4-BE49-F238E27FC236}">
                <a16:creationId xmlns:a16="http://schemas.microsoft.com/office/drawing/2014/main" id="{43130EA4-9500-3445-A584-38938FF22D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24" name="Right Arrow 23">
            <a:hlinkClick r:id="" action="ppaction://hlinkshowjump?jump=nextslide"/>
            <a:extLst>
              <a:ext uri="{FF2B5EF4-FFF2-40B4-BE49-F238E27FC236}">
                <a16:creationId xmlns:a16="http://schemas.microsoft.com/office/drawing/2014/main" id="{5FE12150-78CA-884E-9473-BA42905E596A}"/>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hlinkClick r:id="" action="ppaction://hlinkshowjump?jump=nextslide"/>
            <a:extLst>
              <a:ext uri="{FF2B5EF4-FFF2-40B4-BE49-F238E27FC236}">
                <a16:creationId xmlns:a16="http://schemas.microsoft.com/office/drawing/2014/main" id="{41C67EEC-2BF5-A749-B2FA-064CC3D8B88F}"/>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418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EB3-5C29-764F-BBCD-2215B7B8B2E0}"/>
              </a:ext>
            </a:extLst>
          </p:cNvPr>
          <p:cNvSpPr>
            <a:spLocks noGrp="1"/>
          </p:cNvSpPr>
          <p:nvPr>
            <p:ph type="title"/>
          </p:nvPr>
        </p:nvSpPr>
        <p:spPr/>
        <p:txBody>
          <a:bodyPr/>
          <a:lstStyle/>
          <a:p>
            <a:r>
              <a:rPr lang="en-US" dirty="0"/>
              <a:t>Aligning Objectives</a:t>
            </a:r>
          </a:p>
        </p:txBody>
      </p:sp>
      <p:sp>
        <p:nvSpPr>
          <p:cNvPr id="6" name="Rectangle 5">
            <a:extLst>
              <a:ext uri="{FF2B5EF4-FFF2-40B4-BE49-F238E27FC236}">
                <a16:creationId xmlns:a16="http://schemas.microsoft.com/office/drawing/2014/main" id="{DA4A44B3-F64D-D34D-B1CC-70439CB672DC}"/>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7" name="Rectangle 6">
            <a:extLst>
              <a:ext uri="{FF2B5EF4-FFF2-40B4-BE49-F238E27FC236}">
                <a16:creationId xmlns:a16="http://schemas.microsoft.com/office/drawing/2014/main" id="{D17EC1FE-2546-0940-972E-42D2E2F1D07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Aligning Objectives</a:t>
            </a:r>
          </a:p>
        </p:txBody>
      </p:sp>
      <p:sp>
        <p:nvSpPr>
          <p:cNvPr id="8" name="Rectangle 7">
            <a:extLst>
              <a:ext uri="{FF2B5EF4-FFF2-40B4-BE49-F238E27FC236}">
                <a16:creationId xmlns:a16="http://schemas.microsoft.com/office/drawing/2014/main" id="{C2810A26-7A5C-CD42-BBF2-6C3BADBF06FA}"/>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32</a:t>
            </a:r>
            <a:endParaRPr lang="en-US" dirty="0">
              <a:solidFill>
                <a:schemeClr val="bg1"/>
              </a:solidFill>
            </a:endParaRPr>
          </a:p>
        </p:txBody>
      </p:sp>
      <p:sp>
        <p:nvSpPr>
          <p:cNvPr id="9" name="Rectangle 8">
            <a:extLst>
              <a:ext uri="{FF2B5EF4-FFF2-40B4-BE49-F238E27FC236}">
                <a16:creationId xmlns:a16="http://schemas.microsoft.com/office/drawing/2014/main" id="{653E9461-25B8-1542-B3D5-49670618C161}"/>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pPr marL="285750" indent="-285750">
              <a:buFont typeface="Arial" panose="020B0604020202020204" pitchFamily="34" charset="0"/>
              <a:buChar char="•"/>
            </a:pPr>
            <a:endParaRPr lang="en-US" dirty="0">
              <a:solidFill>
                <a:schemeClr val="bg1"/>
              </a:solidFill>
            </a:endParaRPr>
          </a:p>
        </p:txBody>
      </p:sp>
      <p:sp>
        <p:nvSpPr>
          <p:cNvPr id="10" name="Rectangle 9">
            <a:extLst>
              <a:ext uri="{FF2B5EF4-FFF2-40B4-BE49-F238E27FC236}">
                <a16:creationId xmlns:a16="http://schemas.microsoft.com/office/drawing/2014/main" id="{472BFFA2-D1E9-E442-BBA7-5BDA880FA903}"/>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We have learned how to create our course objectives in the previous module. Now we should evaluate how our course objective align with our prospective learning activities and assessments.</a:t>
            </a:r>
          </a:p>
        </p:txBody>
      </p:sp>
      <p:sp>
        <p:nvSpPr>
          <p:cNvPr id="11" name="Rectangle 10">
            <a:extLst>
              <a:ext uri="{FF2B5EF4-FFF2-40B4-BE49-F238E27FC236}">
                <a16:creationId xmlns:a16="http://schemas.microsoft.com/office/drawing/2014/main" id="{824A61DE-6E81-0943-9A05-5B92A7D8DB85}"/>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2" name="Rectangle 11">
            <a:extLst>
              <a:ext uri="{FF2B5EF4-FFF2-40B4-BE49-F238E27FC236}">
                <a16:creationId xmlns:a16="http://schemas.microsoft.com/office/drawing/2014/main" id="{0CAAB917-C74D-DD43-AA00-555C2D7A9C7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Static image of students participating in a group learning activity or project on the left.</a:t>
            </a:r>
          </a:p>
          <a:p>
            <a:endParaRPr lang="en-US" b="1" i="1" dirty="0">
              <a:solidFill>
                <a:schemeClr val="bg1"/>
              </a:solidFill>
            </a:endParaRPr>
          </a:p>
          <a:p>
            <a:r>
              <a:rPr lang="en-US" b="1" i="1" dirty="0">
                <a:solidFill>
                  <a:schemeClr val="bg1"/>
                </a:solidFill>
              </a:rPr>
              <a:t>Image</a:t>
            </a:r>
            <a:r>
              <a:rPr lang="en-US" dirty="0">
                <a:solidFill>
                  <a:schemeClr val="bg1"/>
                </a:solidFill>
              </a:rPr>
              <a:t>: Static image of student looking at a computer screen on the right.</a:t>
            </a:r>
            <a:endParaRPr lang="en-US" b="1" i="1" dirty="0">
              <a:solidFill>
                <a:schemeClr val="bg1"/>
              </a:solidFill>
            </a:endParaRPr>
          </a:p>
        </p:txBody>
      </p:sp>
      <p:pic>
        <p:nvPicPr>
          <p:cNvPr id="13" name="Graphic 12" descr="Home with solid fill">
            <a:hlinkClick r:id="rId2" action="ppaction://hlinksldjump"/>
            <a:extLst>
              <a:ext uri="{FF2B5EF4-FFF2-40B4-BE49-F238E27FC236}">
                <a16:creationId xmlns:a16="http://schemas.microsoft.com/office/drawing/2014/main" id="{B398B460-2CDE-9446-BC97-640EAB6FE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4" name="Right Arrow 13">
            <a:hlinkClick r:id="" action="ppaction://hlinkshowjump?jump=nextslide"/>
            <a:extLst>
              <a:ext uri="{FF2B5EF4-FFF2-40B4-BE49-F238E27FC236}">
                <a16:creationId xmlns:a16="http://schemas.microsoft.com/office/drawing/2014/main" id="{57C2AF52-FCF6-D540-84C5-74945A73B2B0}"/>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 action="ppaction://hlinkshowjump?jump=nextslide"/>
            <a:extLst>
              <a:ext uri="{FF2B5EF4-FFF2-40B4-BE49-F238E27FC236}">
                <a16:creationId xmlns:a16="http://schemas.microsoft.com/office/drawing/2014/main" id="{B3022DDF-7869-C145-9F50-87D202E6E94E}"/>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4643DCF0-C39E-BA41-9FCC-06B699BE5563}"/>
              </a:ext>
            </a:extLst>
          </p:cNvPr>
          <p:cNvSpPr/>
          <p:nvPr/>
        </p:nvSpPr>
        <p:spPr>
          <a:xfrm>
            <a:off x="1256843" y="2415757"/>
            <a:ext cx="4470854" cy="3050305"/>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B8EDDD-C71A-4842-8EF6-DDF96D600926}"/>
              </a:ext>
            </a:extLst>
          </p:cNvPr>
          <p:cNvSpPr txBox="1"/>
          <p:nvPr/>
        </p:nvSpPr>
        <p:spPr>
          <a:xfrm>
            <a:off x="16052800" y="-795867"/>
            <a:ext cx="184731" cy="369332"/>
          </a:xfrm>
          <a:prstGeom prst="rect">
            <a:avLst/>
          </a:prstGeom>
          <a:blipFill>
            <a:blip r:embed="rId5"/>
            <a:stretch>
              <a:fillRect/>
            </a:stretch>
          </a:blipFill>
        </p:spPr>
        <p:txBody>
          <a:bodyPr wrap="none" rtlCol="0">
            <a:spAutoFit/>
          </a:bodyPr>
          <a:lstStyle/>
          <a:p>
            <a:endParaRPr lang="en-US" dirty="0"/>
          </a:p>
        </p:txBody>
      </p:sp>
      <p:sp>
        <p:nvSpPr>
          <p:cNvPr id="17" name="Rounded Rectangle 16">
            <a:extLst>
              <a:ext uri="{FF2B5EF4-FFF2-40B4-BE49-F238E27FC236}">
                <a16:creationId xmlns:a16="http://schemas.microsoft.com/office/drawing/2014/main" id="{C3E4DB5D-1B86-D44F-A928-24554B5F40E0}"/>
              </a:ext>
            </a:extLst>
          </p:cNvPr>
          <p:cNvSpPr/>
          <p:nvPr/>
        </p:nvSpPr>
        <p:spPr>
          <a:xfrm>
            <a:off x="6464303" y="2415756"/>
            <a:ext cx="4470854" cy="3050305"/>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0298DF-410D-D245-A86A-93E44A1FF26A}"/>
              </a:ext>
            </a:extLst>
          </p:cNvPr>
          <p:cNvSpPr txBox="1"/>
          <p:nvPr/>
        </p:nvSpPr>
        <p:spPr>
          <a:xfrm>
            <a:off x="2222497" y="5643107"/>
            <a:ext cx="2755903" cy="461665"/>
          </a:xfrm>
          <a:prstGeom prst="rect">
            <a:avLst/>
          </a:prstGeom>
          <a:noFill/>
        </p:spPr>
        <p:txBody>
          <a:bodyPr wrap="square" rtlCol="0">
            <a:spAutoFit/>
          </a:bodyPr>
          <a:lstStyle/>
          <a:p>
            <a:r>
              <a:rPr lang="en-US" sz="2400" dirty="0">
                <a:solidFill>
                  <a:schemeClr val="bg1"/>
                </a:solidFill>
              </a:rPr>
              <a:t>Learning Activities</a:t>
            </a:r>
          </a:p>
        </p:txBody>
      </p:sp>
      <p:sp>
        <p:nvSpPr>
          <p:cNvPr id="19" name="TextBox 18">
            <a:extLst>
              <a:ext uri="{FF2B5EF4-FFF2-40B4-BE49-F238E27FC236}">
                <a16:creationId xmlns:a16="http://schemas.microsoft.com/office/drawing/2014/main" id="{D1B7D192-46DC-4D46-B6DB-0C068B280724}"/>
              </a:ext>
            </a:extLst>
          </p:cNvPr>
          <p:cNvSpPr txBox="1"/>
          <p:nvPr/>
        </p:nvSpPr>
        <p:spPr>
          <a:xfrm>
            <a:off x="7213602" y="5607226"/>
            <a:ext cx="2755903" cy="461665"/>
          </a:xfrm>
          <a:prstGeom prst="rect">
            <a:avLst/>
          </a:prstGeom>
          <a:noFill/>
        </p:spPr>
        <p:txBody>
          <a:bodyPr wrap="square" rtlCol="0">
            <a:spAutoFit/>
          </a:bodyPr>
          <a:lstStyle/>
          <a:p>
            <a:pPr algn="ctr"/>
            <a:r>
              <a:rPr lang="en-US" sz="2400" dirty="0">
                <a:solidFill>
                  <a:schemeClr val="bg1"/>
                </a:solidFill>
              </a:rPr>
              <a:t>Assessments</a:t>
            </a:r>
          </a:p>
        </p:txBody>
      </p:sp>
    </p:spTree>
    <p:extLst>
      <p:ext uri="{BB962C8B-B14F-4D97-AF65-F5344CB8AC3E}">
        <p14:creationId xmlns:p14="http://schemas.microsoft.com/office/powerpoint/2010/main" val="191656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EB3-5C29-764F-BBCD-2215B7B8B2E0}"/>
              </a:ext>
            </a:extLst>
          </p:cNvPr>
          <p:cNvSpPr>
            <a:spLocks noGrp="1"/>
          </p:cNvSpPr>
          <p:nvPr>
            <p:ph type="title"/>
          </p:nvPr>
        </p:nvSpPr>
        <p:spPr/>
        <p:txBody>
          <a:bodyPr/>
          <a:lstStyle/>
          <a:p>
            <a:r>
              <a:rPr lang="en-US" dirty="0"/>
              <a:t>Aligning Learning Activities</a:t>
            </a:r>
          </a:p>
        </p:txBody>
      </p:sp>
      <p:sp>
        <p:nvSpPr>
          <p:cNvPr id="3" name="Content Placeholder 2">
            <a:extLst>
              <a:ext uri="{FF2B5EF4-FFF2-40B4-BE49-F238E27FC236}">
                <a16:creationId xmlns:a16="http://schemas.microsoft.com/office/drawing/2014/main" id="{EE435DBC-537F-1F44-81C4-50985F2E2CF7}"/>
              </a:ext>
            </a:extLst>
          </p:cNvPr>
          <p:cNvSpPr>
            <a:spLocks noGrp="1"/>
          </p:cNvSpPr>
          <p:nvPr>
            <p:ph idx="1"/>
          </p:nvPr>
        </p:nvSpPr>
        <p:spPr>
          <a:xfrm>
            <a:off x="680321" y="2755977"/>
            <a:ext cx="9613861" cy="3180212"/>
          </a:xfrm>
        </p:spPr>
        <p:txBody>
          <a:bodyPr>
            <a:normAutofit/>
          </a:bodyPr>
          <a:lstStyle/>
          <a:p>
            <a:r>
              <a:rPr lang="en-US" sz="2600" dirty="0">
                <a:solidFill>
                  <a:schemeClr val="bg1"/>
                </a:solidFill>
              </a:rPr>
              <a:t>Discussion Boards</a:t>
            </a:r>
          </a:p>
          <a:p>
            <a:r>
              <a:rPr lang="en-US" sz="2600" dirty="0">
                <a:solidFill>
                  <a:schemeClr val="bg1"/>
                </a:solidFill>
              </a:rPr>
              <a:t>Breakout Rooms</a:t>
            </a:r>
          </a:p>
          <a:p>
            <a:r>
              <a:rPr lang="en-US" sz="2600" dirty="0">
                <a:solidFill>
                  <a:schemeClr val="bg1"/>
                </a:solidFill>
              </a:rPr>
              <a:t>Reflection Journals</a:t>
            </a:r>
          </a:p>
          <a:p>
            <a:r>
              <a:rPr lang="en-US" sz="2600" dirty="0">
                <a:solidFill>
                  <a:schemeClr val="bg1"/>
                </a:solidFill>
              </a:rPr>
              <a:t>Case Studies</a:t>
            </a:r>
          </a:p>
          <a:p>
            <a:r>
              <a:rPr lang="en-US" sz="2600" dirty="0">
                <a:solidFill>
                  <a:schemeClr val="bg1"/>
                </a:solidFill>
              </a:rPr>
              <a:t>Simulations</a:t>
            </a:r>
          </a:p>
          <a:p>
            <a:r>
              <a:rPr lang="en-US" sz="2600" dirty="0">
                <a:solidFill>
                  <a:schemeClr val="bg1"/>
                </a:solidFill>
              </a:rPr>
              <a:t>Peer Evaluation</a:t>
            </a:r>
          </a:p>
          <a:p>
            <a:pPr marL="0" indent="0">
              <a:buNone/>
            </a:pPr>
            <a:endParaRPr lang="en-US" sz="2600" dirty="0">
              <a:solidFill>
                <a:schemeClr val="bg1"/>
              </a:solidFill>
            </a:endParaRPr>
          </a:p>
          <a:p>
            <a:endParaRPr lang="en-US" sz="2600" dirty="0">
              <a:solidFill>
                <a:schemeClr val="bg1"/>
              </a:solidFill>
            </a:endParaRPr>
          </a:p>
          <a:p>
            <a:endParaRPr lang="en-US" sz="2600" dirty="0">
              <a:solidFill>
                <a:schemeClr val="bg1"/>
              </a:solidFill>
            </a:endParaRPr>
          </a:p>
        </p:txBody>
      </p:sp>
      <p:sp>
        <p:nvSpPr>
          <p:cNvPr id="6" name="Rectangle 5">
            <a:extLst>
              <a:ext uri="{FF2B5EF4-FFF2-40B4-BE49-F238E27FC236}">
                <a16:creationId xmlns:a16="http://schemas.microsoft.com/office/drawing/2014/main" id="{DA4A44B3-F64D-D34D-B1CC-70439CB672DC}"/>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7" name="Rectangle 6">
            <a:extLst>
              <a:ext uri="{FF2B5EF4-FFF2-40B4-BE49-F238E27FC236}">
                <a16:creationId xmlns:a16="http://schemas.microsoft.com/office/drawing/2014/main" id="{D17EC1FE-2546-0940-972E-42D2E2F1D07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Aligning Learning Activities</a:t>
            </a:r>
          </a:p>
        </p:txBody>
      </p:sp>
      <p:sp>
        <p:nvSpPr>
          <p:cNvPr id="8" name="Rectangle 7">
            <a:extLst>
              <a:ext uri="{FF2B5EF4-FFF2-40B4-BE49-F238E27FC236}">
                <a16:creationId xmlns:a16="http://schemas.microsoft.com/office/drawing/2014/main" id="{C2810A26-7A5C-CD42-BBF2-6C3BADBF06FA}"/>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33</a:t>
            </a:r>
            <a:endParaRPr lang="en-US" dirty="0">
              <a:solidFill>
                <a:schemeClr val="bg1"/>
              </a:solidFill>
            </a:endParaRPr>
          </a:p>
        </p:txBody>
      </p:sp>
      <p:sp>
        <p:nvSpPr>
          <p:cNvPr id="9" name="Rectangle 8">
            <a:extLst>
              <a:ext uri="{FF2B5EF4-FFF2-40B4-BE49-F238E27FC236}">
                <a16:creationId xmlns:a16="http://schemas.microsoft.com/office/drawing/2014/main" id="{653E9461-25B8-1542-B3D5-49670618C161}"/>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pPr marL="285750" indent="-285750">
              <a:buFont typeface="Arial" panose="020B0604020202020204" pitchFamily="34" charset="0"/>
              <a:buChar char="•"/>
            </a:pPr>
            <a:endParaRPr lang="en-US" dirty="0">
              <a:solidFill>
                <a:schemeClr val="bg1"/>
              </a:solidFill>
            </a:endParaRPr>
          </a:p>
        </p:txBody>
      </p:sp>
      <p:sp>
        <p:nvSpPr>
          <p:cNvPr id="10" name="Rectangle 9">
            <a:extLst>
              <a:ext uri="{FF2B5EF4-FFF2-40B4-BE49-F238E27FC236}">
                <a16:creationId xmlns:a16="http://schemas.microsoft.com/office/drawing/2014/main" id="{472BFFA2-D1E9-E442-BBA7-5BDA880FA903}"/>
              </a:ext>
            </a:extLst>
          </p:cNvPr>
          <p:cNvSpPr/>
          <p:nvPr/>
        </p:nvSpPr>
        <p:spPr>
          <a:xfrm>
            <a:off x="0" y="6858000"/>
            <a:ext cx="12192000" cy="2597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As you start creating your course objectives you will probably notice that you have begun thinking of learning tasks, assignments, and activities that you can see your students participating in throughout your course. That’s a good indicator that your objectives have strong, observable behaviors. For example if you want students to describe a concept covered within your course after a reading assignment a discussion board may be appropriate be appropriate. You may want students to synthesize a variety of course texts through reflection journals. Maybe you want students to apply a what they have studied to case study or simulation. Or your  students should be critiquing designs or processes. In that case a peer evaluation or critique might be appropriate. Whatever your learning objective is, see that it aligns to the learning activities that will occur in your class.</a:t>
            </a:r>
            <a:endParaRPr lang="en-US" b="1" dirty="0">
              <a:solidFill>
                <a:schemeClr val="bg1"/>
              </a:solidFill>
            </a:endParaRPr>
          </a:p>
          <a:p>
            <a:endParaRPr lang="en-US" b="1" dirty="0">
              <a:solidFill>
                <a:schemeClr val="bg1"/>
              </a:solidFill>
            </a:endParaRPr>
          </a:p>
          <a:p>
            <a:endParaRPr lang="en-US" dirty="0">
              <a:solidFill>
                <a:schemeClr val="bg1"/>
              </a:solidFill>
            </a:endParaRPr>
          </a:p>
        </p:txBody>
      </p:sp>
      <p:sp>
        <p:nvSpPr>
          <p:cNvPr id="11" name="Rectangle 10">
            <a:extLst>
              <a:ext uri="{FF2B5EF4-FFF2-40B4-BE49-F238E27FC236}">
                <a16:creationId xmlns:a16="http://schemas.microsoft.com/office/drawing/2014/main" id="{824A61DE-6E81-0943-9A05-5B92A7D8DB85}"/>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2" name="Rectangle 11">
            <a:extLst>
              <a:ext uri="{FF2B5EF4-FFF2-40B4-BE49-F238E27FC236}">
                <a16:creationId xmlns:a16="http://schemas.microsoft.com/office/drawing/2014/main" id="{0CAAB917-C74D-DD43-AA00-555C2D7A9C71}"/>
              </a:ext>
            </a:extLst>
          </p:cNvPr>
          <p:cNvSpPr/>
          <p:nvPr/>
        </p:nvSpPr>
        <p:spPr>
          <a:xfrm>
            <a:off x="12192000" y="4213221"/>
            <a:ext cx="3403191" cy="52417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Same static image of students working together from previous slide.</a:t>
            </a:r>
            <a:endParaRPr lang="en-US" b="1" i="1" dirty="0">
              <a:solidFill>
                <a:schemeClr val="bg1"/>
              </a:solidFill>
            </a:endParaRPr>
          </a:p>
        </p:txBody>
      </p:sp>
      <p:pic>
        <p:nvPicPr>
          <p:cNvPr id="13" name="Graphic 12" descr="Home with solid fill">
            <a:hlinkClick r:id="rId2" action="ppaction://hlinksldjump"/>
            <a:extLst>
              <a:ext uri="{FF2B5EF4-FFF2-40B4-BE49-F238E27FC236}">
                <a16:creationId xmlns:a16="http://schemas.microsoft.com/office/drawing/2014/main" id="{B398B460-2CDE-9446-BC97-640EAB6FE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4" name="Right Arrow 13">
            <a:hlinkClick r:id="" action="ppaction://hlinkshowjump?jump=nextslide"/>
            <a:extLst>
              <a:ext uri="{FF2B5EF4-FFF2-40B4-BE49-F238E27FC236}">
                <a16:creationId xmlns:a16="http://schemas.microsoft.com/office/drawing/2014/main" id="{57C2AF52-FCF6-D540-84C5-74945A73B2B0}"/>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hlinkClick r:id="" action="ppaction://hlinkshowjump?jump=nextslide"/>
            <a:extLst>
              <a:ext uri="{FF2B5EF4-FFF2-40B4-BE49-F238E27FC236}">
                <a16:creationId xmlns:a16="http://schemas.microsoft.com/office/drawing/2014/main" id="{B3022DDF-7869-C145-9F50-87D202E6E94E}"/>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A2B8AC2-EDD3-E748-A41E-9F84AEB571EC}"/>
              </a:ext>
            </a:extLst>
          </p:cNvPr>
          <p:cNvSpPr/>
          <p:nvPr/>
        </p:nvSpPr>
        <p:spPr>
          <a:xfrm>
            <a:off x="5487251" y="2336873"/>
            <a:ext cx="5063067" cy="3599316"/>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578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Aligning Assessments</a:t>
            </a: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Aligning Assessments</a:t>
            </a:r>
            <a:endParaRPr lang="en-US" dirty="0">
              <a:solidFill>
                <a:schemeClr val="bg1"/>
              </a:solidFill>
            </a:endParaRP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34</a:t>
            </a:r>
            <a:endParaRPr lang="en-US" dirty="0">
              <a:solidFill>
                <a:schemeClr val="bg1"/>
              </a:solidFill>
            </a:endParaRP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endParaRPr lang="en-US" dirty="0">
              <a:solidFill>
                <a:schemeClr val="bg1"/>
              </a:solidFill>
            </a:endParaRP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4322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Your learning objectives will also help guide your course assessments. When creating your objectives you include the degree, or the standard for mastery or acceptable performance. This should help you generate ideas regarding how to assess student proficiency through formative and summative assessments. For example you may want to see if students can recall facts, concepts, or principles with an end of unit test or quiz or posted poll or survey.  Maybe you would like students to create a presentation or conduct research on a topic covered in the course. Or perhaps you would like to give students a set of problems to solve. You may also want to consider the use of a rubric to provide a criteria for proficiency. There are many more ways to assess learner understanding and mastery. Just be sure that when you design your course objectives that they provide a foundation for your assessment plan. </a:t>
            </a: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50770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Same static image of students looking at computer from aligning objectives slide.</a:t>
            </a:r>
            <a:endParaRPr lang="en-US" b="1" i="1" dirty="0">
              <a:solidFill>
                <a:schemeClr val="bg1"/>
              </a:solidFill>
            </a:endParaRPr>
          </a:p>
          <a:p>
            <a:endParaRPr lang="en-US" dirty="0">
              <a:solidFill>
                <a:schemeClr val="bg1"/>
              </a:solidFill>
            </a:endParaRP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2" name="Right Arrow 11">
            <a:hlinkClick r:id="" action="ppaction://hlinkshowjump?jump=nextslide"/>
            <a:extLst>
              <a:ext uri="{FF2B5EF4-FFF2-40B4-BE49-F238E27FC236}">
                <a16:creationId xmlns:a16="http://schemas.microsoft.com/office/drawing/2014/main" id="{E4DDBC0D-EDAC-2B4B-ADAD-03D0A8E129D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5D55954-60C2-2945-8524-F4C0ECFD920A}"/>
              </a:ext>
            </a:extLst>
          </p:cNvPr>
          <p:cNvSpPr/>
          <p:nvPr/>
        </p:nvSpPr>
        <p:spPr>
          <a:xfrm>
            <a:off x="5655128" y="2247173"/>
            <a:ext cx="5029200" cy="3689016"/>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CD5F023-164F-364E-85C8-38F707254917}"/>
              </a:ext>
            </a:extLst>
          </p:cNvPr>
          <p:cNvSpPr>
            <a:spLocks noGrp="1"/>
          </p:cNvSpPr>
          <p:nvPr>
            <p:ph idx="1"/>
          </p:nvPr>
        </p:nvSpPr>
        <p:spPr>
          <a:xfrm>
            <a:off x="680321" y="2455333"/>
            <a:ext cx="9613861" cy="3480856"/>
          </a:xfrm>
        </p:spPr>
        <p:txBody>
          <a:bodyPr>
            <a:normAutofit/>
          </a:bodyPr>
          <a:lstStyle/>
          <a:p>
            <a:r>
              <a:rPr lang="en-US" sz="2600" dirty="0">
                <a:solidFill>
                  <a:schemeClr val="bg1"/>
                </a:solidFill>
              </a:rPr>
              <a:t>Tests and Quizzes</a:t>
            </a:r>
          </a:p>
          <a:p>
            <a:r>
              <a:rPr lang="en-US" sz="2600" dirty="0">
                <a:solidFill>
                  <a:schemeClr val="bg1"/>
                </a:solidFill>
              </a:rPr>
              <a:t>Polls</a:t>
            </a:r>
          </a:p>
          <a:p>
            <a:r>
              <a:rPr lang="en-US" sz="2600" dirty="0">
                <a:solidFill>
                  <a:schemeClr val="bg1"/>
                </a:solidFill>
              </a:rPr>
              <a:t>Presentations</a:t>
            </a:r>
          </a:p>
          <a:p>
            <a:r>
              <a:rPr lang="en-US" sz="2600" dirty="0">
                <a:solidFill>
                  <a:schemeClr val="bg1"/>
                </a:solidFill>
              </a:rPr>
              <a:t>Research Paper</a:t>
            </a:r>
          </a:p>
          <a:p>
            <a:r>
              <a:rPr lang="en-US" sz="2600" dirty="0">
                <a:solidFill>
                  <a:schemeClr val="bg1"/>
                </a:solidFill>
              </a:rPr>
              <a:t>Problem Solving</a:t>
            </a:r>
          </a:p>
          <a:p>
            <a:r>
              <a:rPr lang="en-US" sz="2600" dirty="0">
                <a:solidFill>
                  <a:schemeClr val="bg1"/>
                </a:solidFill>
              </a:rPr>
              <a:t>Rubrics</a:t>
            </a:r>
          </a:p>
          <a:p>
            <a:endParaRPr lang="en-US" sz="2600" dirty="0">
              <a:solidFill>
                <a:schemeClr val="bg1"/>
              </a:solidFill>
            </a:endParaRPr>
          </a:p>
        </p:txBody>
      </p:sp>
    </p:spTree>
    <p:extLst>
      <p:ext uri="{BB962C8B-B14F-4D97-AF65-F5344CB8AC3E}">
        <p14:creationId xmlns:p14="http://schemas.microsoft.com/office/powerpoint/2010/main" val="1442579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Example</a:t>
            </a: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Example, Objective Alignment</a:t>
            </a: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35</a:t>
            </a:r>
            <a:endParaRPr lang="en-US" dirty="0">
              <a:solidFill>
                <a:schemeClr val="bg1"/>
              </a:solidFill>
            </a:endParaRP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pPr marL="285750" indent="-285750">
              <a:buFont typeface="Arial" panose="020B0604020202020204" pitchFamily="34" charset="0"/>
              <a:buChar char="•"/>
            </a:pPr>
            <a:endParaRPr lang="en-US" dirty="0">
              <a:solidFill>
                <a:schemeClr val="bg1"/>
              </a:solidFill>
            </a:endParaRP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7770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Let’s at an example of a English course objective and see how this objective aligns to potential learning activities and assessments. For this objective “ students will compare  the plot, characters, and themes and Shakespeare’s Macbeth and Shakespeare’s Hamlet after reading both texts. Let’s look the behavior. This instructor wants the learners to compare and contrast elements of both pieces of literature. Some possible activities that the learners can engage in to create annotated notes throughout regarding these elements. The class could participate in a discussion board or a breakout room discussion, comparing each other’s findings. Or perhaps students could create a visual such as a Venn diagram, incorporating text, images, or audio. Now let’s think of how the instructor could assess learning. The instructor could ask students to put together a recorded audio clip or video presentation on the topic, or even write an essay. Note that some of the learning activities that students are participating in could also be used as assessment data.</a:t>
            </a: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542184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2" name="Right Arrow 11">
            <a:hlinkClick r:id="" action="ppaction://hlinkshowjump?jump=nextslide"/>
            <a:extLst>
              <a:ext uri="{FF2B5EF4-FFF2-40B4-BE49-F238E27FC236}">
                <a16:creationId xmlns:a16="http://schemas.microsoft.com/office/drawing/2014/main" id="{E4DDBC0D-EDAC-2B4B-ADAD-03D0A8E129D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D47F5917-7903-5F49-87C9-51E8B0C08682}"/>
              </a:ext>
            </a:extLst>
          </p:cNvPr>
          <p:cNvSpPr>
            <a:spLocks noGrp="1"/>
          </p:cNvSpPr>
          <p:nvPr>
            <p:ph idx="1"/>
          </p:nvPr>
        </p:nvSpPr>
        <p:spPr>
          <a:xfrm>
            <a:off x="680321" y="2336873"/>
            <a:ext cx="10326346" cy="3936092"/>
          </a:xfrm>
        </p:spPr>
        <p:txBody>
          <a:bodyPr>
            <a:normAutofit/>
          </a:bodyPr>
          <a:lstStyle/>
          <a:p>
            <a:pPr marL="0" indent="0">
              <a:buNone/>
            </a:pPr>
            <a:r>
              <a:rPr lang="en-US" u="sng" dirty="0">
                <a:solidFill>
                  <a:schemeClr val="bg1"/>
                </a:solidFill>
              </a:rPr>
              <a:t>Objective</a:t>
            </a:r>
          </a:p>
          <a:p>
            <a:pPr marL="0" indent="0">
              <a:buNone/>
            </a:pPr>
            <a:r>
              <a:rPr lang="en-US" dirty="0">
                <a:solidFill>
                  <a:schemeClr val="bg1"/>
                </a:solidFill>
              </a:rPr>
              <a:t>After reading Shakespeare’s </a:t>
            </a:r>
            <a:r>
              <a:rPr lang="en-US" i="1" dirty="0">
                <a:solidFill>
                  <a:schemeClr val="bg1"/>
                </a:solidFill>
              </a:rPr>
              <a:t>Macbeth </a:t>
            </a:r>
            <a:r>
              <a:rPr lang="en-US" dirty="0">
                <a:solidFill>
                  <a:schemeClr val="bg1"/>
                </a:solidFill>
              </a:rPr>
              <a:t>and Shakespeare’s </a:t>
            </a:r>
            <a:r>
              <a:rPr lang="en-US" i="1" dirty="0">
                <a:solidFill>
                  <a:schemeClr val="bg1"/>
                </a:solidFill>
              </a:rPr>
              <a:t>Hamlet, </a:t>
            </a:r>
            <a:r>
              <a:rPr lang="en-US" dirty="0">
                <a:solidFill>
                  <a:schemeClr val="bg1"/>
                </a:solidFill>
              </a:rPr>
              <a:t>students will compare the two texts in terms of plot, character, and themes.</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A</a:t>
            </a:r>
          </a:p>
          <a:p>
            <a:pPr marL="0" indent="0">
              <a:buNone/>
            </a:pPr>
            <a:endParaRPr lang="en-US" dirty="0">
              <a:solidFill>
                <a:schemeClr val="bg1"/>
              </a:solidFill>
            </a:endParaRPr>
          </a:p>
          <a:p>
            <a:pPr marL="0" indent="0">
              <a:buNone/>
            </a:pPr>
            <a:endParaRPr lang="en-US" dirty="0">
              <a:solidFill>
                <a:schemeClr val="bg1"/>
              </a:solidFill>
            </a:endParaRPr>
          </a:p>
        </p:txBody>
      </p:sp>
      <p:graphicFrame>
        <p:nvGraphicFramePr>
          <p:cNvPr id="3" name="Table 13">
            <a:extLst>
              <a:ext uri="{FF2B5EF4-FFF2-40B4-BE49-F238E27FC236}">
                <a16:creationId xmlns:a16="http://schemas.microsoft.com/office/drawing/2014/main" id="{781656A2-AC79-954F-B5B3-0D30B5BE8913}"/>
              </a:ext>
            </a:extLst>
          </p:cNvPr>
          <p:cNvGraphicFramePr>
            <a:graphicFrameLocks noGrp="1"/>
          </p:cNvGraphicFramePr>
          <p:nvPr>
            <p:extLst>
              <p:ext uri="{D42A27DB-BD31-4B8C-83A1-F6EECF244321}">
                <p14:modId xmlns:p14="http://schemas.microsoft.com/office/powerpoint/2010/main" val="1163118558"/>
              </p:ext>
            </p:extLst>
          </p:nvPr>
        </p:nvGraphicFramePr>
        <p:xfrm>
          <a:off x="812345" y="3934078"/>
          <a:ext cx="10306786" cy="2170693"/>
        </p:xfrm>
        <a:graphic>
          <a:graphicData uri="http://schemas.openxmlformats.org/drawingml/2006/table">
            <a:tbl>
              <a:tblPr firstRow="1" bandRow="1">
                <a:tableStyleId>{5C22544A-7EE6-4342-B048-85BDC9FD1C3A}</a:tableStyleId>
              </a:tblPr>
              <a:tblGrid>
                <a:gridCol w="5153393">
                  <a:extLst>
                    <a:ext uri="{9D8B030D-6E8A-4147-A177-3AD203B41FA5}">
                      <a16:colId xmlns:a16="http://schemas.microsoft.com/office/drawing/2014/main" val="3526138204"/>
                    </a:ext>
                  </a:extLst>
                </a:gridCol>
                <a:gridCol w="5153393">
                  <a:extLst>
                    <a:ext uri="{9D8B030D-6E8A-4147-A177-3AD203B41FA5}">
                      <a16:colId xmlns:a16="http://schemas.microsoft.com/office/drawing/2014/main" val="3375285998"/>
                    </a:ext>
                  </a:extLst>
                </a:gridCol>
              </a:tblGrid>
              <a:tr h="660047">
                <a:tc>
                  <a:txBody>
                    <a:bodyPr/>
                    <a:lstStyle/>
                    <a:p>
                      <a:pPr algn="ctr"/>
                      <a:r>
                        <a:rPr lang="en-US" dirty="0"/>
                        <a:t>Activities</a:t>
                      </a:r>
                    </a:p>
                  </a:txBody>
                  <a:tcPr anchor="ctr" anchorCtr="1"/>
                </a:tc>
                <a:tc>
                  <a:txBody>
                    <a:bodyPr/>
                    <a:lstStyle/>
                    <a:p>
                      <a:pPr algn="ctr"/>
                      <a:r>
                        <a:rPr lang="en-US" dirty="0"/>
                        <a:t>Assessments</a:t>
                      </a:r>
                    </a:p>
                  </a:txBody>
                  <a:tcPr anchor="ctr" anchorCtr="1"/>
                </a:tc>
                <a:extLst>
                  <a:ext uri="{0D108BD9-81ED-4DB2-BD59-A6C34878D82A}">
                    <a16:rowId xmlns:a16="http://schemas.microsoft.com/office/drawing/2014/main" val="3978887371"/>
                  </a:ext>
                </a:extLst>
              </a:tr>
              <a:tr h="1510646">
                <a:tc>
                  <a:txBody>
                    <a:bodyPr/>
                    <a:lstStyle/>
                    <a:p>
                      <a:pPr marL="285750" indent="-285750" algn="l">
                        <a:buFont typeface="Arial" panose="020B0604020202020204" pitchFamily="34" charset="0"/>
                        <a:buChar char="•"/>
                      </a:pPr>
                      <a:r>
                        <a:rPr lang="en-US" dirty="0"/>
                        <a:t>Annotated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Small Group, Breakout Rooms</a:t>
                      </a:r>
                    </a:p>
                    <a:p>
                      <a:pPr marL="285750" indent="-285750" algn="l">
                        <a:buFont typeface="Arial" panose="020B0604020202020204" pitchFamily="34" charset="0"/>
                        <a:buChar char="•"/>
                      </a:pPr>
                      <a:r>
                        <a:rPr lang="en-US" dirty="0"/>
                        <a:t>Discussion Board</a:t>
                      </a:r>
                    </a:p>
                    <a:p>
                      <a:pPr marL="285750" indent="-285750" algn="l">
                        <a:buFont typeface="Arial" panose="020B0604020202020204" pitchFamily="34" charset="0"/>
                        <a:buChar char="•"/>
                      </a:pPr>
                      <a:r>
                        <a:rPr lang="en-US" dirty="0"/>
                        <a:t>Venn Diagram</a:t>
                      </a:r>
                    </a:p>
                  </a:txBody>
                  <a:tcPr/>
                </a:tc>
                <a:tc>
                  <a:txBody>
                    <a:bodyPr/>
                    <a:lstStyle/>
                    <a:p>
                      <a:pPr marL="285750" indent="-285750" algn="l">
                        <a:buFont typeface="Arial" panose="020B0604020202020204" pitchFamily="34" charset="0"/>
                        <a:buChar char="•"/>
                      </a:pPr>
                      <a:r>
                        <a:rPr lang="en-US" dirty="0"/>
                        <a:t>Oral Presentation</a:t>
                      </a:r>
                    </a:p>
                    <a:p>
                      <a:pPr marL="285750" indent="-285750" algn="l">
                        <a:buFont typeface="Arial" panose="020B0604020202020204" pitchFamily="34" charset="0"/>
                        <a:buChar char="•"/>
                      </a:pPr>
                      <a:r>
                        <a:rPr lang="en-US" dirty="0"/>
                        <a:t>Video Presentation</a:t>
                      </a:r>
                    </a:p>
                    <a:p>
                      <a:pPr marL="285750" indent="-285750" algn="l">
                        <a:buFont typeface="Arial" panose="020B0604020202020204" pitchFamily="34" charset="0"/>
                        <a:buChar char="•"/>
                      </a:pPr>
                      <a:r>
                        <a:rPr lang="en-US" dirty="0"/>
                        <a:t>Essay</a:t>
                      </a:r>
                    </a:p>
                  </a:txBody>
                  <a:tcPr/>
                </a:tc>
                <a:extLst>
                  <a:ext uri="{0D108BD9-81ED-4DB2-BD59-A6C34878D82A}">
                    <a16:rowId xmlns:a16="http://schemas.microsoft.com/office/drawing/2014/main" val="2562114091"/>
                  </a:ext>
                </a:extLst>
              </a:tr>
            </a:tbl>
          </a:graphicData>
        </a:graphic>
      </p:graphicFrame>
    </p:spTree>
    <p:extLst>
      <p:ext uri="{BB962C8B-B14F-4D97-AF65-F5344CB8AC3E}">
        <p14:creationId xmlns:p14="http://schemas.microsoft.com/office/powerpoint/2010/main" val="82153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7B09-A503-9E46-AF33-F438C77C6D54}"/>
              </a:ext>
            </a:extLst>
          </p:cNvPr>
          <p:cNvSpPr>
            <a:spLocks noGrp="1"/>
          </p:cNvSpPr>
          <p:nvPr>
            <p:ph type="ctrTitle"/>
          </p:nvPr>
        </p:nvSpPr>
        <p:spPr/>
        <p:txBody>
          <a:bodyPr/>
          <a:lstStyle/>
          <a:p>
            <a:r>
              <a:rPr lang="en-US" dirty="0"/>
              <a:t>Assessment:</a:t>
            </a:r>
            <a:br>
              <a:rPr lang="en-US" dirty="0"/>
            </a:br>
            <a:r>
              <a:rPr lang="en-US" dirty="0"/>
              <a:t>Aligning Objectives</a:t>
            </a:r>
          </a:p>
        </p:txBody>
      </p:sp>
      <p:sp>
        <p:nvSpPr>
          <p:cNvPr id="3" name="Subtitle 2">
            <a:extLst>
              <a:ext uri="{FF2B5EF4-FFF2-40B4-BE49-F238E27FC236}">
                <a16:creationId xmlns:a16="http://schemas.microsoft.com/office/drawing/2014/main" id="{EABCC20A-8CEE-0A48-B755-E8C60AA009A1}"/>
              </a:ext>
            </a:extLst>
          </p:cNvPr>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2B9C4435-739A-B449-8B09-371F275600E9}"/>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4507146B-4615-B24E-A616-9C826FECDB3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Assessment, Aligning Objectives</a:t>
            </a:r>
          </a:p>
        </p:txBody>
      </p:sp>
      <p:sp>
        <p:nvSpPr>
          <p:cNvPr id="7" name="Rectangle 6">
            <a:extLst>
              <a:ext uri="{FF2B5EF4-FFF2-40B4-BE49-F238E27FC236}">
                <a16:creationId xmlns:a16="http://schemas.microsoft.com/office/drawing/2014/main" id="{39CDD6B9-9839-814C-B759-211275DDD264}"/>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36</a:t>
            </a:r>
            <a:endParaRPr lang="en-US" dirty="0">
              <a:solidFill>
                <a:schemeClr val="bg1"/>
              </a:solidFill>
            </a:endParaRPr>
          </a:p>
        </p:txBody>
      </p:sp>
      <p:sp>
        <p:nvSpPr>
          <p:cNvPr id="8" name="Rectangle 7">
            <a:extLst>
              <a:ext uri="{FF2B5EF4-FFF2-40B4-BE49-F238E27FC236}">
                <a16:creationId xmlns:a16="http://schemas.microsoft.com/office/drawing/2014/main" id="{40F469B4-1F62-B847-AC3B-E5774B6FF37B}"/>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endParaRPr lang="en-US" dirty="0">
              <a:solidFill>
                <a:schemeClr val="bg1"/>
              </a:solidFill>
            </a:endParaRPr>
          </a:p>
          <a:p>
            <a:endParaRPr lang="en-US" dirty="0">
              <a:solidFill>
                <a:schemeClr val="bg1"/>
              </a:solidFill>
            </a:endParaRPr>
          </a:p>
        </p:txBody>
      </p:sp>
      <p:sp>
        <p:nvSpPr>
          <p:cNvPr id="9" name="Rectangle 8">
            <a:extLst>
              <a:ext uri="{FF2B5EF4-FFF2-40B4-BE49-F238E27FC236}">
                <a16:creationId xmlns:a16="http://schemas.microsoft.com/office/drawing/2014/main" id="{53B393CE-A8D7-D942-8393-17BAF795D9C8}"/>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Let’s take a quick assessment to see if you can generate ideas for learning activities and assessments for a sample course objective. </a:t>
            </a:r>
          </a:p>
        </p:txBody>
      </p:sp>
      <p:sp>
        <p:nvSpPr>
          <p:cNvPr id="10" name="Rectangle 9">
            <a:extLst>
              <a:ext uri="{FF2B5EF4-FFF2-40B4-BE49-F238E27FC236}">
                <a16:creationId xmlns:a16="http://schemas.microsoft.com/office/drawing/2014/main" id="{848C0197-B8AC-214B-A268-7ADDD87A2B2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1" name="Rectangle 10">
            <a:extLst>
              <a:ext uri="{FF2B5EF4-FFF2-40B4-BE49-F238E27FC236}">
                <a16:creationId xmlns:a16="http://schemas.microsoft.com/office/drawing/2014/main" id="{F82CB75B-9E8D-F540-A4B5-944B20BDBB6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p:txBody>
      </p:sp>
      <p:pic>
        <p:nvPicPr>
          <p:cNvPr id="12" name="Graphic 11" descr="Home with solid fill">
            <a:hlinkClick r:id="rId2" action="ppaction://hlinksldjump"/>
            <a:extLst>
              <a:ext uri="{FF2B5EF4-FFF2-40B4-BE49-F238E27FC236}">
                <a16:creationId xmlns:a16="http://schemas.microsoft.com/office/drawing/2014/main" id="{AB4D4E67-3BE3-054F-9B24-B6449ADD6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40942789-7958-E145-BF2A-BD18FC5D4349}"/>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hlinkClick r:id="" action="ppaction://hlinkshowjump?jump=nextslide"/>
            <a:extLst>
              <a:ext uri="{FF2B5EF4-FFF2-40B4-BE49-F238E27FC236}">
                <a16:creationId xmlns:a16="http://schemas.microsoft.com/office/drawing/2014/main" id="{986A7C11-0E15-A54F-9D51-7D168D0D50B2}"/>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8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Assessment: Scenario 1</a:t>
            </a: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Assessment, Scenario 1</a:t>
            </a: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37</a:t>
            </a:r>
            <a:endParaRPr lang="en-US" dirty="0">
              <a:solidFill>
                <a:schemeClr val="bg1"/>
              </a:solidFill>
            </a:endParaRP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endParaRPr lang="en-US" dirty="0">
              <a:solidFill>
                <a:schemeClr val="bg1"/>
              </a:solidFill>
            </a:endParaRP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highlight>
                  <a:srgbClr val="FFFF00"/>
                </a:highlight>
              </a:rPr>
              <a:t>Scenario 1: An instructor has created the following course objective. “After analyzing a given disaster, students will be able to determine if the disaster  was “natural” or cause by human actions and provide rationale.” Jot down a few learning activities and assessments that you think the instructor could align with this objective. When you are finished click the next button to review your answers.</a:t>
            </a:r>
          </a:p>
          <a:p>
            <a:endParaRPr lang="en-US" dirty="0">
              <a:solidFill>
                <a:schemeClr val="bg1"/>
              </a:solidFill>
            </a:endParaRP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2" name="Right Arrow 11">
            <a:hlinkClick r:id="" action="ppaction://hlinkshowjump?jump=nextslide"/>
            <a:extLst>
              <a:ext uri="{FF2B5EF4-FFF2-40B4-BE49-F238E27FC236}">
                <a16:creationId xmlns:a16="http://schemas.microsoft.com/office/drawing/2014/main" id="{E4DDBC0D-EDAC-2B4B-ADAD-03D0A8E129D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D47F5917-7903-5F49-87C9-51E8B0C08682}"/>
              </a:ext>
            </a:extLst>
          </p:cNvPr>
          <p:cNvSpPr>
            <a:spLocks noGrp="1"/>
          </p:cNvSpPr>
          <p:nvPr>
            <p:ph idx="1"/>
          </p:nvPr>
        </p:nvSpPr>
        <p:spPr>
          <a:xfrm>
            <a:off x="680321" y="2336873"/>
            <a:ext cx="10438810" cy="3599316"/>
          </a:xfrm>
        </p:spPr>
        <p:txBody>
          <a:bodyPr>
            <a:normAutofit/>
          </a:bodyPr>
          <a:lstStyle/>
          <a:p>
            <a:pPr marL="0" indent="0">
              <a:buNone/>
            </a:pPr>
            <a:r>
              <a:rPr lang="en-US" u="sng" dirty="0">
                <a:solidFill>
                  <a:schemeClr val="bg1"/>
                </a:solidFill>
              </a:rPr>
              <a:t>Objective</a:t>
            </a:r>
          </a:p>
          <a:p>
            <a:pPr marL="0" indent="0">
              <a:buNone/>
            </a:pPr>
            <a:r>
              <a:rPr lang="en-US" dirty="0">
                <a:solidFill>
                  <a:schemeClr val="bg1"/>
                </a:solidFill>
              </a:rPr>
              <a:t>After analyzing a given disaster, students will be able to determine if the disaster  was “natural” or cause by human actions and provide rationale. </a:t>
            </a:r>
          </a:p>
        </p:txBody>
      </p:sp>
      <p:graphicFrame>
        <p:nvGraphicFramePr>
          <p:cNvPr id="16" name="Table 13">
            <a:extLst>
              <a:ext uri="{FF2B5EF4-FFF2-40B4-BE49-F238E27FC236}">
                <a16:creationId xmlns:a16="http://schemas.microsoft.com/office/drawing/2014/main" id="{60A32D79-73F1-3249-9770-23DF4AA95C5A}"/>
              </a:ext>
            </a:extLst>
          </p:cNvPr>
          <p:cNvGraphicFramePr>
            <a:graphicFrameLocks noGrp="1"/>
          </p:cNvGraphicFramePr>
          <p:nvPr>
            <p:extLst>
              <p:ext uri="{D42A27DB-BD31-4B8C-83A1-F6EECF244321}">
                <p14:modId xmlns:p14="http://schemas.microsoft.com/office/powerpoint/2010/main" val="884882093"/>
              </p:ext>
            </p:extLst>
          </p:nvPr>
        </p:nvGraphicFramePr>
        <p:xfrm>
          <a:off x="812345" y="3934078"/>
          <a:ext cx="10306786" cy="2170693"/>
        </p:xfrm>
        <a:graphic>
          <a:graphicData uri="http://schemas.openxmlformats.org/drawingml/2006/table">
            <a:tbl>
              <a:tblPr firstRow="1" bandRow="1">
                <a:tableStyleId>{5C22544A-7EE6-4342-B048-85BDC9FD1C3A}</a:tableStyleId>
              </a:tblPr>
              <a:tblGrid>
                <a:gridCol w="5153393">
                  <a:extLst>
                    <a:ext uri="{9D8B030D-6E8A-4147-A177-3AD203B41FA5}">
                      <a16:colId xmlns:a16="http://schemas.microsoft.com/office/drawing/2014/main" val="3526138204"/>
                    </a:ext>
                  </a:extLst>
                </a:gridCol>
                <a:gridCol w="5153393">
                  <a:extLst>
                    <a:ext uri="{9D8B030D-6E8A-4147-A177-3AD203B41FA5}">
                      <a16:colId xmlns:a16="http://schemas.microsoft.com/office/drawing/2014/main" val="3375285998"/>
                    </a:ext>
                  </a:extLst>
                </a:gridCol>
              </a:tblGrid>
              <a:tr h="660047">
                <a:tc>
                  <a:txBody>
                    <a:bodyPr/>
                    <a:lstStyle/>
                    <a:p>
                      <a:pPr algn="ctr"/>
                      <a:r>
                        <a:rPr lang="en-US" dirty="0"/>
                        <a:t>Activities</a:t>
                      </a:r>
                    </a:p>
                  </a:txBody>
                  <a:tcPr anchor="ctr" anchorCtr="1"/>
                </a:tc>
                <a:tc>
                  <a:txBody>
                    <a:bodyPr/>
                    <a:lstStyle/>
                    <a:p>
                      <a:pPr algn="ctr"/>
                      <a:r>
                        <a:rPr lang="en-US" dirty="0"/>
                        <a:t>Assessments</a:t>
                      </a:r>
                    </a:p>
                  </a:txBody>
                  <a:tcPr anchor="ctr" anchorCtr="1"/>
                </a:tc>
                <a:extLst>
                  <a:ext uri="{0D108BD9-81ED-4DB2-BD59-A6C34878D82A}">
                    <a16:rowId xmlns:a16="http://schemas.microsoft.com/office/drawing/2014/main" val="3978887371"/>
                  </a:ext>
                </a:extLst>
              </a:tr>
              <a:tr h="1510646">
                <a:tc>
                  <a:txBody>
                    <a:bodyPr/>
                    <a:lstStyle/>
                    <a:p>
                      <a:pPr marL="285750" indent="-285750" algn="l">
                        <a:buFont typeface="Arial" panose="020B0604020202020204" pitchFamily="34" charset="0"/>
                        <a:buChar char="•"/>
                      </a:pPr>
                      <a:endParaRPr lang="en-US" dirty="0"/>
                    </a:p>
                  </a:txBody>
                  <a:tcPr/>
                </a:tc>
                <a:tc>
                  <a:txBody>
                    <a:bodyPr/>
                    <a:lstStyle/>
                    <a:p>
                      <a:pPr marL="285750" indent="-285750" algn="l">
                        <a:buFont typeface="Arial" panose="020B0604020202020204" pitchFamily="34" charset="0"/>
                        <a:buChar char="•"/>
                      </a:pPr>
                      <a:endParaRPr lang="en-US" dirty="0"/>
                    </a:p>
                  </a:txBody>
                  <a:tcPr/>
                </a:tc>
                <a:extLst>
                  <a:ext uri="{0D108BD9-81ED-4DB2-BD59-A6C34878D82A}">
                    <a16:rowId xmlns:a16="http://schemas.microsoft.com/office/drawing/2014/main" val="2562114091"/>
                  </a:ext>
                </a:extLst>
              </a:tr>
            </a:tbl>
          </a:graphicData>
        </a:graphic>
      </p:graphicFrame>
    </p:spTree>
    <p:extLst>
      <p:ext uri="{BB962C8B-B14F-4D97-AF65-F5344CB8AC3E}">
        <p14:creationId xmlns:p14="http://schemas.microsoft.com/office/powerpoint/2010/main" val="303421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16992-EFA8-F24C-B85E-E660A7650CE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7" name="Rectangle 16">
            <a:extLst>
              <a:ext uri="{FF2B5EF4-FFF2-40B4-BE49-F238E27FC236}">
                <a16:creationId xmlns:a16="http://schemas.microsoft.com/office/drawing/2014/main" id="{505BD527-2D29-4643-B704-EE9B8EA706A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1, Introduction</a:t>
            </a:r>
          </a:p>
        </p:txBody>
      </p:sp>
      <p:sp>
        <p:nvSpPr>
          <p:cNvPr id="19" name="Rectangle 18">
            <a:extLst>
              <a:ext uri="{FF2B5EF4-FFF2-40B4-BE49-F238E27FC236}">
                <a16:creationId xmlns:a16="http://schemas.microsoft.com/office/drawing/2014/main" id="{298B05D1-B586-0844-AFF4-0BDBD9120541}"/>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a:t>
            </a:r>
            <a:endParaRPr lang="en-US" dirty="0">
              <a:solidFill>
                <a:schemeClr val="bg1"/>
              </a:solidFill>
            </a:endParaRPr>
          </a:p>
        </p:txBody>
      </p:sp>
      <p:sp>
        <p:nvSpPr>
          <p:cNvPr id="21" name="Rectangle 20">
            <a:extLst>
              <a:ext uri="{FF2B5EF4-FFF2-40B4-BE49-F238E27FC236}">
                <a16:creationId xmlns:a16="http://schemas.microsoft.com/office/drawing/2014/main" id="{AB526D12-DD08-C543-B4F9-DDC9504EF2F7}"/>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23" name="Rectangle 22">
            <a:extLst>
              <a:ext uri="{FF2B5EF4-FFF2-40B4-BE49-F238E27FC236}">
                <a16:creationId xmlns:a16="http://schemas.microsoft.com/office/drawing/2014/main" id="{C55CD202-E319-B744-9235-FD3D57FEB55B}"/>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We will begin with an introduction of course goals and objectives. Click the bottom right arrow to begin.</a:t>
            </a:r>
          </a:p>
        </p:txBody>
      </p:sp>
      <p:sp>
        <p:nvSpPr>
          <p:cNvPr id="25" name="Rectangle 24">
            <a:extLst>
              <a:ext uri="{FF2B5EF4-FFF2-40B4-BE49-F238E27FC236}">
                <a16:creationId xmlns:a16="http://schemas.microsoft.com/office/drawing/2014/main" id="{98849B6D-C4BC-BC4E-B0B8-CF2361A0341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7" name="Rectangle 26">
            <a:extLst>
              <a:ext uri="{FF2B5EF4-FFF2-40B4-BE49-F238E27FC236}">
                <a16:creationId xmlns:a16="http://schemas.microsoft.com/office/drawing/2014/main" id="{85375E97-DC52-D74E-83DA-34409D066052}"/>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Animation</a:t>
            </a:r>
            <a:r>
              <a:rPr lang="en-US" dirty="0">
                <a:solidFill>
                  <a:schemeClr val="bg1"/>
                </a:solidFill>
              </a:rPr>
              <a:t>: Module 1, Introduction should turn burgundy when the narration begins.</a:t>
            </a:r>
          </a:p>
        </p:txBody>
      </p:sp>
      <p:sp>
        <p:nvSpPr>
          <p:cNvPr id="12" name="Title 1">
            <a:extLst>
              <a:ext uri="{FF2B5EF4-FFF2-40B4-BE49-F238E27FC236}">
                <a16:creationId xmlns:a16="http://schemas.microsoft.com/office/drawing/2014/main" id="{9E7D802A-2D57-2345-A2D7-360F14842EDE}"/>
              </a:ext>
            </a:extLst>
          </p:cNvPr>
          <p:cNvSpPr>
            <a:spLocks noGrp="1"/>
          </p:cNvSpPr>
          <p:nvPr>
            <p:ph type="title"/>
          </p:nvPr>
        </p:nvSpPr>
        <p:spPr>
          <a:xfrm>
            <a:off x="-130807" y="793100"/>
            <a:ext cx="4638674" cy="1066799"/>
          </a:xfrm>
        </p:spPr>
        <p:txBody>
          <a:bodyPr>
            <a:normAutofit/>
          </a:bodyPr>
          <a:lstStyle/>
          <a:p>
            <a:pPr algn="ctr"/>
            <a:r>
              <a:rPr lang="en-US" sz="4400" dirty="0"/>
              <a:t>Introduction</a:t>
            </a:r>
          </a:p>
        </p:txBody>
      </p:sp>
      <p:sp>
        <p:nvSpPr>
          <p:cNvPr id="13" name="Rounded Rectangle 12">
            <a:extLst>
              <a:ext uri="{FF2B5EF4-FFF2-40B4-BE49-F238E27FC236}">
                <a16:creationId xmlns:a16="http://schemas.microsoft.com/office/drawing/2014/main" id="{6D615440-9DAE-6843-A3EA-9CD3BE2FA132}"/>
              </a:ext>
            </a:extLst>
          </p:cNvPr>
          <p:cNvSpPr/>
          <p:nvPr/>
        </p:nvSpPr>
        <p:spPr>
          <a:xfrm>
            <a:off x="685800" y="3633030"/>
            <a:ext cx="1874520" cy="1569297"/>
          </a:xfrm>
          <a:prstGeom prst="roundRect">
            <a:avLst/>
          </a:prstGeom>
          <a:solidFill>
            <a:srgbClr val="8E18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4" name="Rounded Rectangle 13">
            <a:extLst>
              <a:ext uri="{FF2B5EF4-FFF2-40B4-BE49-F238E27FC236}">
                <a16:creationId xmlns:a16="http://schemas.microsoft.com/office/drawing/2014/main" id="{217140B4-8A9D-EC42-B98A-8085D300269E}"/>
              </a:ext>
            </a:extLst>
          </p:cNvPr>
          <p:cNvSpPr/>
          <p:nvPr/>
        </p:nvSpPr>
        <p:spPr>
          <a:xfrm>
            <a:off x="2837661" y="3612921"/>
            <a:ext cx="1874520" cy="1589405"/>
          </a:xfrm>
          <a:prstGeom prst="roundRect">
            <a:avLst/>
          </a:prstGeom>
          <a:solidFill>
            <a:schemeClr val="bg1">
              <a:lumMod val="65000"/>
              <a:lumOff val="35000"/>
            </a:schemeClr>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6" name="Rounded Rectangle 15">
            <a:extLst>
              <a:ext uri="{FF2B5EF4-FFF2-40B4-BE49-F238E27FC236}">
                <a16:creationId xmlns:a16="http://schemas.microsoft.com/office/drawing/2014/main" id="{E40BFC7C-3E22-5741-A8F8-4222A99BB077}"/>
              </a:ext>
            </a:extLst>
          </p:cNvPr>
          <p:cNvSpPr/>
          <p:nvPr/>
        </p:nvSpPr>
        <p:spPr>
          <a:xfrm>
            <a:off x="4889655" y="3612921"/>
            <a:ext cx="1874520" cy="1589405"/>
          </a:xfrm>
          <a:prstGeom prst="roundRect">
            <a:avLst/>
          </a:prstGeom>
          <a:solidFill>
            <a:schemeClr val="bg1">
              <a:lumMod val="75000"/>
              <a:lumOff val="2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18" name="Rounded Rectangle 17">
            <a:extLst>
              <a:ext uri="{FF2B5EF4-FFF2-40B4-BE49-F238E27FC236}">
                <a16:creationId xmlns:a16="http://schemas.microsoft.com/office/drawing/2014/main" id="{3CD03D07-03FF-0B48-99D7-55D9E287453C}"/>
              </a:ext>
            </a:extLst>
          </p:cNvPr>
          <p:cNvSpPr/>
          <p:nvPr/>
        </p:nvSpPr>
        <p:spPr>
          <a:xfrm>
            <a:off x="7034858" y="3612921"/>
            <a:ext cx="1874520" cy="1589405"/>
          </a:xfrm>
          <a:prstGeom prst="roundRect">
            <a:avLst/>
          </a:prstGeom>
          <a:solidFill>
            <a:schemeClr val="bg1">
              <a:lumMod val="85000"/>
              <a:lumOff val="1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0" name="Rounded Rectangle 19">
            <a:extLst>
              <a:ext uri="{FF2B5EF4-FFF2-40B4-BE49-F238E27FC236}">
                <a16:creationId xmlns:a16="http://schemas.microsoft.com/office/drawing/2014/main" id="{98E97874-79E5-EC4F-B1E0-50B0BF8EDD52}"/>
              </a:ext>
            </a:extLst>
          </p:cNvPr>
          <p:cNvSpPr/>
          <p:nvPr/>
        </p:nvSpPr>
        <p:spPr>
          <a:xfrm>
            <a:off x="9180061" y="3660657"/>
            <a:ext cx="1874520" cy="1589405"/>
          </a:xfrm>
          <a:prstGeom prst="roundRect">
            <a:avLst/>
          </a:prstGeom>
          <a:solidFill>
            <a:schemeClr val="bg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2" name="Graphic 21" descr="Home with solid fill">
            <a:hlinkClick r:id="rId5" action="ppaction://hlinksldjump"/>
            <a:extLst>
              <a:ext uri="{FF2B5EF4-FFF2-40B4-BE49-F238E27FC236}">
                <a16:creationId xmlns:a16="http://schemas.microsoft.com/office/drawing/2014/main" id="{CB49F740-8A44-1841-9237-4ECEAA8054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24" name="Right Arrow 23">
            <a:hlinkClick r:id="" action="ppaction://hlinkshowjump?jump=nextslide"/>
            <a:extLst>
              <a:ext uri="{FF2B5EF4-FFF2-40B4-BE49-F238E27FC236}">
                <a16:creationId xmlns:a16="http://schemas.microsoft.com/office/drawing/2014/main" id="{B8CD581B-24C3-BF48-8324-FF7704193E37}"/>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hlinkClick r:id="" action="ppaction://hlinkshowjump?jump=previousslide"/>
            <a:extLst>
              <a:ext uri="{FF2B5EF4-FFF2-40B4-BE49-F238E27FC236}">
                <a16:creationId xmlns:a16="http://schemas.microsoft.com/office/drawing/2014/main" id="{0A03A9B4-C20F-1E4F-AABE-12FA6F23C2D6}"/>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6AD7FFA9-B6D7-DC4C-AC38-10D0F498D5C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14338157"/>
      </p:ext>
    </p:extLst>
  </p:cSld>
  <p:clrMapOvr>
    <a:masterClrMapping/>
  </p:clrMapOvr>
  <mc:AlternateContent xmlns:mc="http://schemas.openxmlformats.org/markup-compatibility/2006" xmlns:p14="http://schemas.microsoft.com/office/powerpoint/2010/main">
    <mc:Choice Requires="p14">
      <p:transition spd="slow" p14:dur="2000" advTm="11309"/>
    </mc:Choice>
    <mc:Fallback xmlns="">
      <p:transition spd="slow" advTm="11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Scenario 1 Answers </a:t>
            </a: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Scenario Answers, 1</a:t>
            </a: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38</a:t>
            </a:r>
            <a:endParaRPr lang="en-US" dirty="0">
              <a:solidFill>
                <a:schemeClr val="bg1"/>
              </a:solidFill>
            </a:endParaRP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t>
            </a:r>
          </a:p>
          <a:p>
            <a:pPr marL="285750" indent="-285750">
              <a:buFont typeface="Arial" panose="020B0604020202020204" pitchFamily="34" charset="0"/>
              <a:buChar char="•"/>
            </a:pPr>
            <a:r>
              <a:rPr lang="en-US" dirty="0">
                <a:solidFill>
                  <a:schemeClr val="bg1"/>
                </a:solidFill>
                <a:latin typeface="Arial" panose="020B0604020202020204" pitchFamily="34" charset="0"/>
                <a:ea typeface="Arial" panose="020B0604020202020204" pitchFamily="34" charset="0"/>
              </a:rPr>
              <a:t>Align course objectives to learning activities and assessments</a:t>
            </a:r>
          </a:p>
          <a:p>
            <a:endParaRPr lang="en-US" dirty="0">
              <a:solidFill>
                <a:schemeClr val="bg1"/>
              </a:solidFill>
            </a:endParaRP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Some possible choices for this scenario would be to provide students with a case study to analyze and respond to, or even a discussion board to share their thoughts. Students could also be assessed on their understanding by developing a research paper on the topic or create a presentation to share their rationale. This is not an exhaustive list, so there most certainly could be more ways to engage students in learning and to assess their understanding. </a:t>
            </a:r>
            <a:endParaRPr lang="en-US" dirty="0">
              <a:solidFill>
                <a:schemeClr val="bg1"/>
              </a:solidFill>
            </a:endParaRP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2" name="Right Arrow 11">
            <a:hlinkClick r:id="" action="ppaction://hlinkshowjump?jump=nextslide"/>
            <a:extLst>
              <a:ext uri="{FF2B5EF4-FFF2-40B4-BE49-F238E27FC236}">
                <a16:creationId xmlns:a16="http://schemas.microsoft.com/office/drawing/2014/main" id="{E4DDBC0D-EDAC-2B4B-ADAD-03D0A8E129D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D47F5917-7903-5F49-87C9-51E8B0C08682}"/>
              </a:ext>
            </a:extLst>
          </p:cNvPr>
          <p:cNvSpPr>
            <a:spLocks noGrp="1"/>
          </p:cNvSpPr>
          <p:nvPr>
            <p:ph idx="1"/>
          </p:nvPr>
        </p:nvSpPr>
        <p:spPr>
          <a:xfrm>
            <a:off x="680321" y="2336873"/>
            <a:ext cx="10438810" cy="3599316"/>
          </a:xfrm>
        </p:spPr>
        <p:txBody>
          <a:bodyPr>
            <a:normAutofit/>
          </a:bodyPr>
          <a:lstStyle/>
          <a:p>
            <a:pPr marL="0" indent="0">
              <a:buNone/>
            </a:pPr>
            <a:r>
              <a:rPr lang="en-US" u="sng" dirty="0">
                <a:solidFill>
                  <a:schemeClr val="bg1"/>
                </a:solidFill>
              </a:rPr>
              <a:t>Objective</a:t>
            </a:r>
          </a:p>
          <a:p>
            <a:pPr marL="0" indent="0">
              <a:buNone/>
            </a:pPr>
            <a:r>
              <a:rPr lang="en-US" dirty="0">
                <a:solidFill>
                  <a:schemeClr val="bg1"/>
                </a:solidFill>
              </a:rPr>
              <a:t>After analyzing a given disaster, students will be able to determine if the disaster  was “natural” or cause by human actions and provide rationale. </a:t>
            </a:r>
          </a:p>
        </p:txBody>
      </p:sp>
      <p:graphicFrame>
        <p:nvGraphicFramePr>
          <p:cNvPr id="16" name="Table 13">
            <a:extLst>
              <a:ext uri="{FF2B5EF4-FFF2-40B4-BE49-F238E27FC236}">
                <a16:creationId xmlns:a16="http://schemas.microsoft.com/office/drawing/2014/main" id="{60A32D79-73F1-3249-9770-23DF4AA95C5A}"/>
              </a:ext>
            </a:extLst>
          </p:cNvPr>
          <p:cNvGraphicFramePr>
            <a:graphicFrameLocks noGrp="1"/>
          </p:cNvGraphicFramePr>
          <p:nvPr>
            <p:extLst>
              <p:ext uri="{D42A27DB-BD31-4B8C-83A1-F6EECF244321}">
                <p14:modId xmlns:p14="http://schemas.microsoft.com/office/powerpoint/2010/main" val="3529269898"/>
              </p:ext>
            </p:extLst>
          </p:nvPr>
        </p:nvGraphicFramePr>
        <p:xfrm>
          <a:off x="812345" y="3934078"/>
          <a:ext cx="10306786" cy="2170693"/>
        </p:xfrm>
        <a:graphic>
          <a:graphicData uri="http://schemas.openxmlformats.org/drawingml/2006/table">
            <a:tbl>
              <a:tblPr firstRow="1" bandRow="1">
                <a:tableStyleId>{5C22544A-7EE6-4342-B048-85BDC9FD1C3A}</a:tableStyleId>
              </a:tblPr>
              <a:tblGrid>
                <a:gridCol w="5153393">
                  <a:extLst>
                    <a:ext uri="{9D8B030D-6E8A-4147-A177-3AD203B41FA5}">
                      <a16:colId xmlns:a16="http://schemas.microsoft.com/office/drawing/2014/main" val="3526138204"/>
                    </a:ext>
                  </a:extLst>
                </a:gridCol>
                <a:gridCol w="5153393">
                  <a:extLst>
                    <a:ext uri="{9D8B030D-6E8A-4147-A177-3AD203B41FA5}">
                      <a16:colId xmlns:a16="http://schemas.microsoft.com/office/drawing/2014/main" val="3375285998"/>
                    </a:ext>
                  </a:extLst>
                </a:gridCol>
              </a:tblGrid>
              <a:tr h="660047">
                <a:tc>
                  <a:txBody>
                    <a:bodyPr/>
                    <a:lstStyle/>
                    <a:p>
                      <a:pPr algn="ctr"/>
                      <a:r>
                        <a:rPr lang="en-US" dirty="0"/>
                        <a:t>Activities</a:t>
                      </a:r>
                    </a:p>
                  </a:txBody>
                  <a:tcPr anchor="ctr" anchorCtr="1"/>
                </a:tc>
                <a:tc>
                  <a:txBody>
                    <a:bodyPr/>
                    <a:lstStyle/>
                    <a:p>
                      <a:pPr algn="ctr"/>
                      <a:r>
                        <a:rPr lang="en-US" dirty="0"/>
                        <a:t>Assessments</a:t>
                      </a:r>
                    </a:p>
                  </a:txBody>
                  <a:tcPr anchor="ctr" anchorCtr="1"/>
                </a:tc>
                <a:extLst>
                  <a:ext uri="{0D108BD9-81ED-4DB2-BD59-A6C34878D82A}">
                    <a16:rowId xmlns:a16="http://schemas.microsoft.com/office/drawing/2014/main" val="3978887371"/>
                  </a:ext>
                </a:extLst>
              </a:tr>
              <a:tr h="1510646">
                <a:tc>
                  <a:txBody>
                    <a:bodyPr/>
                    <a:lstStyle/>
                    <a:p>
                      <a:pPr marL="285750" indent="-285750" algn="l">
                        <a:buFont typeface="Arial" panose="020B0604020202020204" pitchFamily="34" charset="0"/>
                        <a:buChar char="•"/>
                      </a:pPr>
                      <a:r>
                        <a:rPr lang="en-US" dirty="0"/>
                        <a:t>Case Study</a:t>
                      </a:r>
                    </a:p>
                    <a:p>
                      <a:pPr marL="285750" indent="-285750" algn="l">
                        <a:buFont typeface="Arial" panose="020B0604020202020204" pitchFamily="34" charset="0"/>
                        <a:buChar char="•"/>
                      </a:pPr>
                      <a:r>
                        <a:rPr lang="en-US" dirty="0"/>
                        <a:t>Discussion Boards</a:t>
                      </a:r>
                    </a:p>
                    <a:p>
                      <a:pPr marL="285750" indent="-285750" algn="l">
                        <a:buFont typeface="Arial" panose="020B0604020202020204" pitchFamily="34" charset="0"/>
                        <a:buChar char="•"/>
                      </a:pPr>
                      <a:endParaRPr lang="en-US" dirty="0"/>
                    </a:p>
                  </a:txBody>
                  <a:tcPr/>
                </a:tc>
                <a:tc>
                  <a:txBody>
                    <a:bodyPr/>
                    <a:lstStyle/>
                    <a:p>
                      <a:pPr marL="285750" indent="-285750" algn="l">
                        <a:buFont typeface="Arial" panose="020B0604020202020204" pitchFamily="34" charset="0"/>
                        <a:buChar char="•"/>
                      </a:pPr>
                      <a:r>
                        <a:rPr lang="en-US" dirty="0"/>
                        <a:t>Research Paper</a:t>
                      </a:r>
                    </a:p>
                    <a:p>
                      <a:pPr marL="285750" indent="-285750" algn="l">
                        <a:buFont typeface="Arial" panose="020B0604020202020204" pitchFamily="34" charset="0"/>
                        <a:buChar char="•"/>
                      </a:pPr>
                      <a:r>
                        <a:rPr lang="en-US" dirty="0"/>
                        <a:t>Oral Presentation</a:t>
                      </a:r>
                    </a:p>
                    <a:p>
                      <a:pPr marL="285750" indent="-285750" algn="l">
                        <a:buFont typeface="Arial" panose="020B0604020202020204" pitchFamily="34" charset="0"/>
                        <a:buChar char="•"/>
                      </a:pPr>
                      <a:r>
                        <a:rPr lang="en-US" dirty="0"/>
                        <a:t>Video Presentation</a:t>
                      </a:r>
                    </a:p>
                  </a:txBody>
                  <a:tcPr/>
                </a:tc>
                <a:extLst>
                  <a:ext uri="{0D108BD9-81ED-4DB2-BD59-A6C34878D82A}">
                    <a16:rowId xmlns:a16="http://schemas.microsoft.com/office/drawing/2014/main" val="2562114091"/>
                  </a:ext>
                </a:extLst>
              </a:tr>
            </a:tbl>
          </a:graphicData>
        </a:graphic>
      </p:graphicFrame>
    </p:spTree>
    <p:extLst>
      <p:ext uri="{BB962C8B-B14F-4D97-AF65-F5344CB8AC3E}">
        <p14:creationId xmlns:p14="http://schemas.microsoft.com/office/powerpoint/2010/main" val="2282468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016992-EFA8-F24C-B85E-E660A7650CE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7" name="Rectangle 16">
            <a:extLst>
              <a:ext uri="{FF2B5EF4-FFF2-40B4-BE49-F238E27FC236}">
                <a16:creationId xmlns:a16="http://schemas.microsoft.com/office/drawing/2014/main" id="{505BD527-2D29-4643-B704-EE9B8EA706A1}"/>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5, Conclusion</a:t>
            </a:r>
          </a:p>
        </p:txBody>
      </p:sp>
      <p:sp>
        <p:nvSpPr>
          <p:cNvPr id="19" name="Rectangle 18">
            <a:extLst>
              <a:ext uri="{FF2B5EF4-FFF2-40B4-BE49-F238E27FC236}">
                <a16:creationId xmlns:a16="http://schemas.microsoft.com/office/drawing/2014/main" id="{298B05D1-B586-0844-AFF4-0BDBD9120541}"/>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 out of </a:t>
            </a:r>
          </a:p>
        </p:txBody>
      </p:sp>
      <p:sp>
        <p:nvSpPr>
          <p:cNvPr id="21" name="Rectangle 20">
            <a:extLst>
              <a:ext uri="{FF2B5EF4-FFF2-40B4-BE49-F238E27FC236}">
                <a16:creationId xmlns:a16="http://schemas.microsoft.com/office/drawing/2014/main" id="{AB526D12-DD08-C543-B4F9-DDC9504EF2F7}"/>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25" name="Rectangle 24">
            <a:extLst>
              <a:ext uri="{FF2B5EF4-FFF2-40B4-BE49-F238E27FC236}">
                <a16:creationId xmlns:a16="http://schemas.microsoft.com/office/drawing/2014/main" id="{98849B6D-C4BC-BC4E-B0B8-CF2361A0341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2" name="Title 1">
            <a:extLst>
              <a:ext uri="{FF2B5EF4-FFF2-40B4-BE49-F238E27FC236}">
                <a16:creationId xmlns:a16="http://schemas.microsoft.com/office/drawing/2014/main" id="{DDB08699-B815-C441-B88E-1C0711F36DC7}"/>
              </a:ext>
            </a:extLst>
          </p:cNvPr>
          <p:cNvSpPr>
            <a:spLocks noGrp="1"/>
          </p:cNvSpPr>
          <p:nvPr>
            <p:ph type="title"/>
          </p:nvPr>
        </p:nvSpPr>
        <p:spPr>
          <a:xfrm>
            <a:off x="-907166" y="824990"/>
            <a:ext cx="5796821" cy="1066799"/>
          </a:xfrm>
        </p:spPr>
        <p:txBody>
          <a:bodyPr>
            <a:normAutofit/>
          </a:bodyPr>
          <a:lstStyle/>
          <a:p>
            <a:pPr algn="ctr"/>
            <a:r>
              <a:rPr lang="en-US" sz="4400" dirty="0"/>
              <a:t>Conclusion</a:t>
            </a:r>
          </a:p>
        </p:txBody>
      </p:sp>
      <p:sp>
        <p:nvSpPr>
          <p:cNvPr id="13" name="Rounded Rectangle 12">
            <a:extLst>
              <a:ext uri="{FF2B5EF4-FFF2-40B4-BE49-F238E27FC236}">
                <a16:creationId xmlns:a16="http://schemas.microsoft.com/office/drawing/2014/main" id="{5183DBC3-A703-CD4B-8D16-60241774DA88}"/>
              </a:ext>
            </a:extLst>
          </p:cNvPr>
          <p:cNvSpPr/>
          <p:nvPr/>
        </p:nvSpPr>
        <p:spPr>
          <a:xfrm>
            <a:off x="685800" y="3633030"/>
            <a:ext cx="1874520" cy="1569297"/>
          </a:xfrm>
          <a:prstGeom prst="roundRect">
            <a:avLst/>
          </a:prstGeom>
          <a:solidFill>
            <a:schemeClr val="bg1">
              <a:lumMod val="50000"/>
              <a:lumOff val="5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1</a:t>
            </a:r>
          </a:p>
          <a:p>
            <a:pPr algn="ctr"/>
            <a:r>
              <a:rPr lang="en-US" b="1" dirty="0"/>
              <a:t>Introduction</a:t>
            </a:r>
          </a:p>
          <a:p>
            <a:pPr algn="ctr"/>
            <a:endParaRPr lang="en-US" b="1" dirty="0"/>
          </a:p>
        </p:txBody>
      </p:sp>
      <p:sp>
        <p:nvSpPr>
          <p:cNvPr id="14" name="Rounded Rectangle 13">
            <a:extLst>
              <a:ext uri="{FF2B5EF4-FFF2-40B4-BE49-F238E27FC236}">
                <a16:creationId xmlns:a16="http://schemas.microsoft.com/office/drawing/2014/main" id="{6FD114A4-898B-2447-B482-A7580CBEA25E}"/>
              </a:ext>
            </a:extLst>
          </p:cNvPr>
          <p:cNvSpPr/>
          <p:nvPr/>
        </p:nvSpPr>
        <p:spPr>
          <a:xfrm>
            <a:off x="2837661" y="3612921"/>
            <a:ext cx="1874520" cy="1589405"/>
          </a:xfrm>
          <a:prstGeom prst="roundRect">
            <a:avLst/>
          </a:prstGeom>
          <a:solidFill>
            <a:schemeClr val="bg1">
              <a:lumMod val="65000"/>
              <a:lumOff val="35000"/>
            </a:schemeClr>
          </a:solidFill>
        </p:spPr>
        <p:style>
          <a:lnRef idx="0">
            <a:schemeClr val="lt1">
              <a:hueOff val="0"/>
              <a:satOff val="0"/>
              <a:lumOff val="0"/>
              <a:alphaOff val="0"/>
            </a:schemeClr>
          </a:lnRef>
          <a:fillRef idx="3">
            <a:scrgbClr r="0" g="0" b="0"/>
          </a:fillRef>
          <a:effectRef idx="2">
            <a:schemeClr val="accent2">
              <a:hueOff val="113291"/>
              <a:satOff val="-11998"/>
              <a:lumOff val="-294"/>
              <a:alphaOff val="0"/>
            </a:schemeClr>
          </a:effectRef>
          <a:fontRef idx="minor">
            <a:schemeClr val="lt1"/>
          </a:fontRef>
        </p:style>
        <p:txBody>
          <a:bodyPr anchor="ctr" anchorCtr="0"/>
          <a:lstStyle/>
          <a:p>
            <a:pPr algn="ctr"/>
            <a:r>
              <a:rPr lang="en-US" dirty="0"/>
              <a:t>Module 2</a:t>
            </a:r>
          </a:p>
          <a:p>
            <a:pPr algn="ctr"/>
            <a:r>
              <a:rPr lang="en-US" b="1" dirty="0"/>
              <a:t>Course Goals</a:t>
            </a:r>
          </a:p>
          <a:p>
            <a:pPr algn="ctr"/>
            <a:endParaRPr lang="en-US" b="1" dirty="0"/>
          </a:p>
        </p:txBody>
      </p:sp>
      <p:sp>
        <p:nvSpPr>
          <p:cNvPr id="16" name="Rounded Rectangle 15">
            <a:extLst>
              <a:ext uri="{FF2B5EF4-FFF2-40B4-BE49-F238E27FC236}">
                <a16:creationId xmlns:a16="http://schemas.microsoft.com/office/drawing/2014/main" id="{03F73A23-B746-594F-BD32-B8ED9397F495}"/>
              </a:ext>
            </a:extLst>
          </p:cNvPr>
          <p:cNvSpPr/>
          <p:nvPr/>
        </p:nvSpPr>
        <p:spPr>
          <a:xfrm>
            <a:off x="4889655" y="3612921"/>
            <a:ext cx="1874520" cy="1589405"/>
          </a:xfrm>
          <a:prstGeom prst="roundRect">
            <a:avLst/>
          </a:prstGeom>
          <a:solidFill>
            <a:schemeClr val="bg1">
              <a:lumMod val="75000"/>
              <a:lumOff val="2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3</a:t>
            </a:r>
          </a:p>
          <a:p>
            <a:pPr algn="ctr"/>
            <a:r>
              <a:rPr lang="en-US" b="1" dirty="0"/>
              <a:t>Course Objectives</a:t>
            </a:r>
          </a:p>
        </p:txBody>
      </p:sp>
      <p:sp>
        <p:nvSpPr>
          <p:cNvPr id="18" name="Rounded Rectangle 17">
            <a:extLst>
              <a:ext uri="{FF2B5EF4-FFF2-40B4-BE49-F238E27FC236}">
                <a16:creationId xmlns:a16="http://schemas.microsoft.com/office/drawing/2014/main" id="{17D2B303-8142-7C4E-B887-C7B3BC197AEB}"/>
              </a:ext>
            </a:extLst>
          </p:cNvPr>
          <p:cNvSpPr/>
          <p:nvPr/>
        </p:nvSpPr>
        <p:spPr>
          <a:xfrm>
            <a:off x="7034858" y="3612921"/>
            <a:ext cx="1874520" cy="1589405"/>
          </a:xfrm>
          <a:prstGeom prst="roundRect">
            <a:avLst/>
          </a:prstGeom>
          <a:solidFill>
            <a:schemeClr val="bg1">
              <a:lumMod val="85000"/>
              <a:lumOff val="1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4</a:t>
            </a:r>
          </a:p>
          <a:p>
            <a:pPr algn="ctr"/>
            <a:r>
              <a:rPr lang="en-US" b="1" dirty="0"/>
              <a:t>Aligning Objectives</a:t>
            </a:r>
          </a:p>
        </p:txBody>
      </p:sp>
      <p:sp>
        <p:nvSpPr>
          <p:cNvPr id="20" name="Rounded Rectangle 19">
            <a:extLst>
              <a:ext uri="{FF2B5EF4-FFF2-40B4-BE49-F238E27FC236}">
                <a16:creationId xmlns:a16="http://schemas.microsoft.com/office/drawing/2014/main" id="{3FD8C0BB-B1EF-DE46-B166-46B34B573285}"/>
              </a:ext>
            </a:extLst>
          </p:cNvPr>
          <p:cNvSpPr/>
          <p:nvPr/>
        </p:nvSpPr>
        <p:spPr>
          <a:xfrm>
            <a:off x="9180061" y="3660657"/>
            <a:ext cx="1874520" cy="1589405"/>
          </a:xfrm>
          <a:prstGeom prst="roundRect">
            <a:avLst/>
          </a:prstGeom>
          <a:solidFill>
            <a:srgbClr val="8E18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nchor="ctr" anchorCtr="0"/>
          <a:lstStyle/>
          <a:p>
            <a:pPr algn="ctr"/>
            <a:r>
              <a:rPr lang="en-US" dirty="0"/>
              <a:t>Module 5</a:t>
            </a:r>
          </a:p>
          <a:p>
            <a:pPr algn="ctr"/>
            <a:r>
              <a:rPr lang="en-US" b="1" dirty="0"/>
              <a:t>Conclusion</a:t>
            </a:r>
          </a:p>
          <a:p>
            <a:pPr algn="ctr"/>
            <a:endParaRPr lang="en-US" b="1" dirty="0"/>
          </a:p>
        </p:txBody>
      </p:sp>
      <p:pic>
        <p:nvPicPr>
          <p:cNvPr id="22" name="Graphic 21" descr="Home with solid fill">
            <a:hlinkClick r:id="rId2" action="ppaction://hlinksldjump"/>
            <a:extLst>
              <a:ext uri="{FF2B5EF4-FFF2-40B4-BE49-F238E27FC236}">
                <a16:creationId xmlns:a16="http://schemas.microsoft.com/office/drawing/2014/main" id="{9843C242-A489-3C4F-A9B8-81B6CB2D4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24" name="Right Arrow 23">
            <a:hlinkClick r:id="" action="ppaction://hlinkshowjump?jump=nextslide"/>
            <a:extLst>
              <a:ext uri="{FF2B5EF4-FFF2-40B4-BE49-F238E27FC236}">
                <a16:creationId xmlns:a16="http://schemas.microsoft.com/office/drawing/2014/main" id="{84D55FF3-084C-934D-B7E5-35D508AD6E6F}"/>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hlinkClick r:id="" action="ppaction://hlinkshowjump?jump=nextslide"/>
            <a:extLst>
              <a:ext uri="{FF2B5EF4-FFF2-40B4-BE49-F238E27FC236}">
                <a16:creationId xmlns:a16="http://schemas.microsoft.com/office/drawing/2014/main" id="{092B3651-4BD4-9D48-96F4-AC375CD40AE1}"/>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0B0227-7A91-DD44-95B8-0B015DC76C89}"/>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Now that we have gone through modules on course goals, course objectives, learning activities and assessments, let’s review.</a:t>
            </a:r>
            <a:endParaRPr lang="en-US" dirty="0">
              <a:solidFill>
                <a:schemeClr val="bg1"/>
              </a:solidFill>
            </a:endParaRPr>
          </a:p>
        </p:txBody>
      </p:sp>
      <p:sp>
        <p:nvSpPr>
          <p:cNvPr id="29" name="Rectangle 28">
            <a:extLst>
              <a:ext uri="{FF2B5EF4-FFF2-40B4-BE49-F238E27FC236}">
                <a16:creationId xmlns:a16="http://schemas.microsoft.com/office/drawing/2014/main" id="{1FAD5144-6528-2F4C-A9CB-328786621655}"/>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b="1" i="1" dirty="0">
                <a:solidFill>
                  <a:schemeClr val="bg1"/>
                </a:solidFill>
              </a:rPr>
              <a:t>Cue</a:t>
            </a:r>
            <a:r>
              <a:rPr lang="en-US" dirty="0">
                <a:solidFill>
                  <a:schemeClr val="bg1"/>
                </a:solidFill>
              </a:rPr>
              <a:t>: Module 5, Conclusion should turn burgundy when the narration begins.</a:t>
            </a:r>
          </a:p>
          <a:p>
            <a:endParaRPr lang="en-US" dirty="0">
              <a:solidFill>
                <a:schemeClr val="bg1"/>
              </a:solidFill>
            </a:endParaRPr>
          </a:p>
        </p:txBody>
      </p:sp>
    </p:spTree>
    <p:extLst>
      <p:ext uri="{BB962C8B-B14F-4D97-AF65-F5344CB8AC3E}">
        <p14:creationId xmlns:p14="http://schemas.microsoft.com/office/powerpoint/2010/main" val="595745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0FDB-D15A-E74C-9A97-2997E97980A6}"/>
              </a:ext>
            </a:extLst>
          </p:cNvPr>
          <p:cNvSpPr>
            <a:spLocks noGrp="1"/>
          </p:cNvSpPr>
          <p:nvPr>
            <p:ph type="title"/>
          </p:nvPr>
        </p:nvSpPr>
        <p:spPr/>
        <p:txBody>
          <a:bodyPr/>
          <a:lstStyle/>
          <a:p>
            <a:r>
              <a:rPr lang="en-US" dirty="0"/>
              <a:t>Summary</a:t>
            </a:r>
          </a:p>
        </p:txBody>
      </p:sp>
      <p:sp>
        <p:nvSpPr>
          <p:cNvPr id="15" name="Rectangle 14">
            <a:extLst>
              <a:ext uri="{FF2B5EF4-FFF2-40B4-BE49-F238E27FC236}">
                <a16:creationId xmlns:a16="http://schemas.microsoft.com/office/drawing/2014/main" id="{3AD16E6E-55E5-BA46-ABA6-196BED3E4EFE}"/>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6" name="Rectangle 15">
            <a:extLst>
              <a:ext uri="{FF2B5EF4-FFF2-40B4-BE49-F238E27FC236}">
                <a16:creationId xmlns:a16="http://schemas.microsoft.com/office/drawing/2014/main" id="{1B7D77FF-81DE-6941-A6D8-84EBFDAB8684}"/>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5, Conclusion</a:t>
            </a:r>
          </a:p>
        </p:txBody>
      </p:sp>
      <p:sp>
        <p:nvSpPr>
          <p:cNvPr id="17" name="Rectangle 16">
            <a:extLst>
              <a:ext uri="{FF2B5EF4-FFF2-40B4-BE49-F238E27FC236}">
                <a16:creationId xmlns:a16="http://schemas.microsoft.com/office/drawing/2014/main" id="{D8022415-19C3-704A-953C-9C236CE33B9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 out of </a:t>
            </a:r>
          </a:p>
        </p:txBody>
      </p:sp>
      <p:sp>
        <p:nvSpPr>
          <p:cNvPr id="18" name="Rectangle 17">
            <a:extLst>
              <a:ext uri="{FF2B5EF4-FFF2-40B4-BE49-F238E27FC236}">
                <a16:creationId xmlns:a16="http://schemas.microsoft.com/office/drawing/2014/main" id="{9A317096-CB50-0A40-8AD4-C8FCBB7314A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19" name="Rectangle 18">
            <a:extLst>
              <a:ext uri="{FF2B5EF4-FFF2-40B4-BE49-F238E27FC236}">
                <a16:creationId xmlns:a16="http://schemas.microsoft.com/office/drawing/2014/main" id="{492D082D-625C-F54C-B2ED-105182315383}"/>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So what have we learned today? We know that our course goals are a </a:t>
            </a:r>
            <a:r>
              <a:rPr lang="en-US" dirty="0">
                <a:solidFill>
                  <a:schemeClr val="bg1"/>
                </a:solidFill>
              </a:rPr>
              <a:t>statement of intent or desired accomplishment. Our goal statement is the foundation of the course and provides learners within the general purpose of the course. From there we start writing our course objectives. This is one of the most critical components of course design process, assuring that objectives are specific, observable, and measurable. The development of learning objectives should allow us to start thinking of purposeful learning activities and assessment for our course.</a:t>
            </a:r>
          </a:p>
        </p:txBody>
      </p:sp>
      <p:sp>
        <p:nvSpPr>
          <p:cNvPr id="20" name="Rectangle 19">
            <a:extLst>
              <a:ext uri="{FF2B5EF4-FFF2-40B4-BE49-F238E27FC236}">
                <a16:creationId xmlns:a16="http://schemas.microsoft.com/office/drawing/2014/main" id="{4451951C-4E4A-1A49-8E3D-C1A9EE1B19F6}"/>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1" name="Rectangle 20">
            <a:extLst>
              <a:ext uri="{FF2B5EF4-FFF2-40B4-BE49-F238E27FC236}">
                <a16:creationId xmlns:a16="http://schemas.microsoft.com/office/drawing/2014/main" id="{C15E339C-4339-B240-A1B9-E8884368967C}"/>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22" name="Graphic 21" descr="Home with solid fill">
            <a:hlinkClick r:id="rId2" action="ppaction://hlinksldjump"/>
            <a:extLst>
              <a:ext uri="{FF2B5EF4-FFF2-40B4-BE49-F238E27FC236}">
                <a16:creationId xmlns:a16="http://schemas.microsoft.com/office/drawing/2014/main" id="{5FE055C3-980F-2546-975B-46DB3FEEBD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23" name="Right Arrow 22">
            <a:hlinkClick r:id="" action="ppaction://hlinkshowjump?jump=nextslide"/>
            <a:extLst>
              <a:ext uri="{FF2B5EF4-FFF2-40B4-BE49-F238E27FC236}">
                <a16:creationId xmlns:a16="http://schemas.microsoft.com/office/drawing/2014/main" id="{3BC8F4F4-D36B-1F4A-A944-5790021AD1E3}"/>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hlinkClick r:id="" action="ppaction://hlinkshowjump?jump=nextslide"/>
            <a:extLst>
              <a:ext uri="{FF2B5EF4-FFF2-40B4-BE49-F238E27FC236}">
                <a16:creationId xmlns:a16="http://schemas.microsoft.com/office/drawing/2014/main" id="{1FA2C127-B2EA-AA47-82ED-55B324A739A4}"/>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9CB8CEA-1C0B-B247-A342-4A6B73485076}"/>
              </a:ext>
            </a:extLst>
          </p:cNvPr>
          <p:cNvSpPr/>
          <p:nvPr/>
        </p:nvSpPr>
        <p:spPr>
          <a:xfrm>
            <a:off x="3472384" y="2480342"/>
            <a:ext cx="4902924" cy="632438"/>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Course Goal</a:t>
            </a:r>
          </a:p>
        </p:txBody>
      </p:sp>
      <p:sp>
        <p:nvSpPr>
          <p:cNvPr id="27" name="Rounded Rectangle 26">
            <a:extLst>
              <a:ext uri="{FF2B5EF4-FFF2-40B4-BE49-F238E27FC236}">
                <a16:creationId xmlns:a16="http://schemas.microsoft.com/office/drawing/2014/main" id="{B398FAA8-9022-0941-A907-0A5F5277F6F1}"/>
              </a:ext>
            </a:extLst>
          </p:cNvPr>
          <p:cNvSpPr/>
          <p:nvPr/>
        </p:nvSpPr>
        <p:spPr>
          <a:xfrm>
            <a:off x="5090861" y="3372603"/>
            <a:ext cx="1681663" cy="1075191"/>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sp>
        <p:nvSpPr>
          <p:cNvPr id="28" name="Rounded Rectangle 27">
            <a:extLst>
              <a:ext uri="{FF2B5EF4-FFF2-40B4-BE49-F238E27FC236}">
                <a16:creationId xmlns:a16="http://schemas.microsoft.com/office/drawing/2014/main" id="{125256F6-9C74-CD45-8D97-23C0719D2D44}"/>
              </a:ext>
            </a:extLst>
          </p:cNvPr>
          <p:cNvSpPr/>
          <p:nvPr/>
        </p:nvSpPr>
        <p:spPr>
          <a:xfrm>
            <a:off x="6898132" y="3372603"/>
            <a:ext cx="1681663" cy="1075191"/>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 </a:t>
            </a:r>
          </a:p>
        </p:txBody>
      </p:sp>
      <p:sp>
        <p:nvSpPr>
          <p:cNvPr id="31" name="Rounded Rectangle 30">
            <a:extLst>
              <a:ext uri="{FF2B5EF4-FFF2-40B4-BE49-F238E27FC236}">
                <a16:creationId xmlns:a16="http://schemas.microsoft.com/office/drawing/2014/main" id="{9928A8DA-69C2-504E-9833-1D280CF76CBC}"/>
              </a:ext>
            </a:extLst>
          </p:cNvPr>
          <p:cNvSpPr/>
          <p:nvPr/>
        </p:nvSpPr>
        <p:spPr>
          <a:xfrm>
            <a:off x="3283590" y="3353272"/>
            <a:ext cx="1681663" cy="1075191"/>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Objective</a:t>
            </a:r>
          </a:p>
        </p:txBody>
      </p:sp>
      <p:sp>
        <p:nvSpPr>
          <p:cNvPr id="32" name="Rounded Rectangle 31">
            <a:extLst>
              <a:ext uri="{FF2B5EF4-FFF2-40B4-BE49-F238E27FC236}">
                <a16:creationId xmlns:a16="http://schemas.microsoft.com/office/drawing/2014/main" id="{76E22336-B3F1-374B-8680-7F2E45955249}"/>
              </a:ext>
            </a:extLst>
          </p:cNvPr>
          <p:cNvSpPr/>
          <p:nvPr/>
        </p:nvSpPr>
        <p:spPr>
          <a:xfrm>
            <a:off x="2369011" y="4658128"/>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Activities</a:t>
            </a:r>
          </a:p>
        </p:txBody>
      </p:sp>
      <p:sp>
        <p:nvSpPr>
          <p:cNvPr id="34" name="Rounded Rectangle 33">
            <a:extLst>
              <a:ext uri="{FF2B5EF4-FFF2-40B4-BE49-F238E27FC236}">
                <a16:creationId xmlns:a16="http://schemas.microsoft.com/office/drawing/2014/main" id="{6202179E-EC8F-9041-BE33-D88AB117DC79}"/>
              </a:ext>
            </a:extLst>
          </p:cNvPr>
          <p:cNvSpPr/>
          <p:nvPr/>
        </p:nvSpPr>
        <p:spPr>
          <a:xfrm>
            <a:off x="3584848" y="4663051"/>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Assessment</a:t>
            </a:r>
          </a:p>
        </p:txBody>
      </p:sp>
      <p:sp>
        <p:nvSpPr>
          <p:cNvPr id="35" name="Rounded Rectangle 34">
            <a:extLst>
              <a:ext uri="{FF2B5EF4-FFF2-40B4-BE49-F238E27FC236}">
                <a16:creationId xmlns:a16="http://schemas.microsoft.com/office/drawing/2014/main" id="{0F73CD8D-65E7-9D48-92F6-91DB52E4DBAE}"/>
              </a:ext>
            </a:extLst>
          </p:cNvPr>
          <p:cNvSpPr/>
          <p:nvPr/>
        </p:nvSpPr>
        <p:spPr>
          <a:xfrm>
            <a:off x="4828320" y="4657686"/>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Activities</a:t>
            </a:r>
          </a:p>
        </p:txBody>
      </p:sp>
      <p:sp>
        <p:nvSpPr>
          <p:cNvPr id="36" name="Rounded Rectangle 35">
            <a:extLst>
              <a:ext uri="{FF2B5EF4-FFF2-40B4-BE49-F238E27FC236}">
                <a16:creationId xmlns:a16="http://schemas.microsoft.com/office/drawing/2014/main" id="{AE7DCFD2-2CE0-7C43-B156-FC6CB9CDB531}"/>
              </a:ext>
            </a:extLst>
          </p:cNvPr>
          <p:cNvSpPr/>
          <p:nvPr/>
        </p:nvSpPr>
        <p:spPr>
          <a:xfrm>
            <a:off x="6082423" y="4657686"/>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Assessment</a:t>
            </a:r>
          </a:p>
        </p:txBody>
      </p:sp>
      <p:sp>
        <p:nvSpPr>
          <p:cNvPr id="37" name="Rounded Rectangle 36">
            <a:extLst>
              <a:ext uri="{FF2B5EF4-FFF2-40B4-BE49-F238E27FC236}">
                <a16:creationId xmlns:a16="http://schemas.microsoft.com/office/drawing/2014/main" id="{9D586D6F-2C02-4741-9F5E-6202A8213BEF}"/>
              </a:ext>
            </a:extLst>
          </p:cNvPr>
          <p:cNvSpPr/>
          <p:nvPr/>
        </p:nvSpPr>
        <p:spPr>
          <a:xfrm>
            <a:off x="8497183" y="4640104"/>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Assessment</a:t>
            </a:r>
          </a:p>
        </p:txBody>
      </p:sp>
      <p:sp>
        <p:nvSpPr>
          <p:cNvPr id="38" name="Rounded Rectangle 37">
            <a:extLst>
              <a:ext uri="{FF2B5EF4-FFF2-40B4-BE49-F238E27FC236}">
                <a16:creationId xmlns:a16="http://schemas.microsoft.com/office/drawing/2014/main" id="{8FBA8875-4A3D-594D-9D4A-CF0FFB3B7419}"/>
              </a:ext>
            </a:extLst>
          </p:cNvPr>
          <p:cNvSpPr/>
          <p:nvPr/>
        </p:nvSpPr>
        <p:spPr>
          <a:xfrm>
            <a:off x="7314258" y="4640104"/>
            <a:ext cx="1103373" cy="963630"/>
          </a:xfrm>
          <a:prstGeom prst="roundRect">
            <a:avLst/>
          </a:prstGeom>
          <a:solidFill>
            <a:srgbClr val="8E1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Activities</a:t>
            </a:r>
          </a:p>
        </p:txBody>
      </p:sp>
    </p:spTree>
    <p:extLst>
      <p:ext uri="{BB962C8B-B14F-4D97-AF65-F5344CB8AC3E}">
        <p14:creationId xmlns:p14="http://schemas.microsoft.com/office/powerpoint/2010/main" val="1558420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0FDB-D15A-E74C-9A97-2997E97980A6}"/>
              </a:ext>
            </a:extLst>
          </p:cNvPr>
          <p:cNvSpPr>
            <a:spLocks noGrp="1"/>
          </p:cNvSpPr>
          <p:nvPr>
            <p:ph type="title"/>
          </p:nvPr>
        </p:nvSpPr>
        <p:spPr/>
        <p:txBody>
          <a:bodyPr/>
          <a:lstStyle/>
          <a:p>
            <a:r>
              <a:rPr lang="en-US" dirty="0"/>
              <a:t>What’s Next?</a:t>
            </a:r>
          </a:p>
        </p:txBody>
      </p:sp>
      <p:sp>
        <p:nvSpPr>
          <p:cNvPr id="4" name="Rounded Rectangle 3">
            <a:extLst>
              <a:ext uri="{FF2B5EF4-FFF2-40B4-BE49-F238E27FC236}">
                <a16:creationId xmlns:a16="http://schemas.microsoft.com/office/drawing/2014/main" id="{D4BC335B-9F08-E347-B914-B1EB94E496AA}"/>
              </a:ext>
            </a:extLst>
          </p:cNvPr>
          <p:cNvSpPr/>
          <p:nvPr/>
        </p:nvSpPr>
        <p:spPr>
          <a:xfrm>
            <a:off x="216976" y="3642101"/>
            <a:ext cx="1813301" cy="127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Learner and Needs Analysis</a:t>
            </a:r>
          </a:p>
        </p:txBody>
      </p:sp>
      <p:sp>
        <p:nvSpPr>
          <p:cNvPr id="5" name="Rounded Rectangle 4">
            <a:extLst>
              <a:ext uri="{FF2B5EF4-FFF2-40B4-BE49-F238E27FC236}">
                <a16:creationId xmlns:a16="http://schemas.microsoft.com/office/drawing/2014/main" id="{7A9972DF-9108-7F41-BBF2-01E29FDF216C}"/>
              </a:ext>
            </a:extLst>
          </p:cNvPr>
          <p:cNvSpPr/>
          <p:nvPr/>
        </p:nvSpPr>
        <p:spPr>
          <a:xfrm>
            <a:off x="2193860" y="3642101"/>
            <a:ext cx="1813301" cy="127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Goals</a:t>
            </a:r>
          </a:p>
        </p:txBody>
      </p:sp>
      <p:sp>
        <p:nvSpPr>
          <p:cNvPr id="6" name="Rounded Rectangle 5">
            <a:extLst>
              <a:ext uri="{FF2B5EF4-FFF2-40B4-BE49-F238E27FC236}">
                <a16:creationId xmlns:a16="http://schemas.microsoft.com/office/drawing/2014/main" id="{0175930B-37FC-704B-8337-AF746ED7065B}"/>
              </a:ext>
            </a:extLst>
          </p:cNvPr>
          <p:cNvSpPr/>
          <p:nvPr/>
        </p:nvSpPr>
        <p:spPr>
          <a:xfrm>
            <a:off x="9789919" y="3642101"/>
            <a:ext cx="1813301" cy="127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Activities</a:t>
            </a:r>
          </a:p>
        </p:txBody>
      </p:sp>
      <p:sp>
        <p:nvSpPr>
          <p:cNvPr id="7" name="Rounded Rectangle 6">
            <a:extLst>
              <a:ext uri="{FF2B5EF4-FFF2-40B4-BE49-F238E27FC236}">
                <a16:creationId xmlns:a16="http://schemas.microsoft.com/office/drawing/2014/main" id="{EC11EDE1-CCEE-8E43-B09A-D39ACD048D14}"/>
              </a:ext>
            </a:extLst>
          </p:cNvPr>
          <p:cNvSpPr/>
          <p:nvPr/>
        </p:nvSpPr>
        <p:spPr>
          <a:xfrm>
            <a:off x="7813035" y="3642100"/>
            <a:ext cx="1813301" cy="127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Assessments</a:t>
            </a:r>
          </a:p>
        </p:txBody>
      </p:sp>
      <p:sp>
        <p:nvSpPr>
          <p:cNvPr id="8" name="Rounded Rectangle 7">
            <a:extLst>
              <a:ext uri="{FF2B5EF4-FFF2-40B4-BE49-F238E27FC236}">
                <a16:creationId xmlns:a16="http://schemas.microsoft.com/office/drawing/2014/main" id="{DAC19A18-120D-B54B-9FD4-EF96FC198192}"/>
              </a:ext>
            </a:extLst>
          </p:cNvPr>
          <p:cNvSpPr/>
          <p:nvPr/>
        </p:nvSpPr>
        <p:spPr>
          <a:xfrm>
            <a:off x="4170744" y="3642101"/>
            <a:ext cx="1813301" cy="127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Objectives</a:t>
            </a:r>
          </a:p>
        </p:txBody>
      </p:sp>
      <p:pic>
        <p:nvPicPr>
          <p:cNvPr id="11" name="Graphic 10" descr="Checkbox Checked with solid fill">
            <a:extLst>
              <a:ext uri="{FF2B5EF4-FFF2-40B4-BE49-F238E27FC236}">
                <a16:creationId xmlns:a16="http://schemas.microsoft.com/office/drawing/2014/main" id="{ECB4CD13-021F-A045-98BD-E505A12E88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780" y="2619004"/>
            <a:ext cx="1064872" cy="1064872"/>
          </a:xfrm>
          <a:prstGeom prst="rect">
            <a:avLst/>
          </a:prstGeom>
        </p:spPr>
      </p:pic>
      <p:pic>
        <p:nvPicPr>
          <p:cNvPr id="12" name="Graphic 11" descr="Checkbox Checked with solid fill">
            <a:extLst>
              <a:ext uri="{FF2B5EF4-FFF2-40B4-BE49-F238E27FC236}">
                <a16:creationId xmlns:a16="http://schemas.microsoft.com/office/drawing/2014/main" id="{50DDBCE0-1F37-164C-BA54-DE08F666C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4958" y="2619004"/>
            <a:ext cx="1064872" cy="1064872"/>
          </a:xfrm>
          <a:prstGeom prst="rect">
            <a:avLst/>
          </a:prstGeom>
        </p:spPr>
      </p:pic>
      <p:pic>
        <p:nvPicPr>
          <p:cNvPr id="13" name="Graphic 12" descr="Checkbox Checked with solid fill">
            <a:extLst>
              <a:ext uri="{FF2B5EF4-FFF2-40B4-BE49-F238E27FC236}">
                <a16:creationId xmlns:a16="http://schemas.microsoft.com/office/drawing/2014/main" id="{729CF6B2-474C-6F42-B08E-340566215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9859" y="2619004"/>
            <a:ext cx="1064872" cy="1064872"/>
          </a:xfrm>
          <a:prstGeom prst="rect">
            <a:avLst/>
          </a:prstGeom>
        </p:spPr>
      </p:pic>
      <p:sp>
        <p:nvSpPr>
          <p:cNvPr id="14" name="Right Arrow 13">
            <a:extLst>
              <a:ext uri="{FF2B5EF4-FFF2-40B4-BE49-F238E27FC236}">
                <a16:creationId xmlns:a16="http://schemas.microsoft.com/office/drawing/2014/main" id="{FC1B1208-2910-334D-A236-BA93C0509CE8}"/>
              </a:ext>
            </a:extLst>
          </p:cNvPr>
          <p:cNvSpPr/>
          <p:nvPr/>
        </p:nvSpPr>
        <p:spPr>
          <a:xfrm>
            <a:off x="6346875" y="3953945"/>
            <a:ext cx="1103330" cy="647170"/>
          </a:xfrm>
          <a:prstGeom prst="rightArrow">
            <a:avLst/>
          </a:prstGeom>
          <a:solidFill>
            <a:srgbClr val="F1B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D16E6E-55E5-BA46-ABA6-196BED3E4EFE}"/>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16" name="Rectangle 15">
            <a:extLst>
              <a:ext uri="{FF2B5EF4-FFF2-40B4-BE49-F238E27FC236}">
                <a16:creationId xmlns:a16="http://schemas.microsoft.com/office/drawing/2014/main" id="{1B7D77FF-81DE-6941-A6D8-84EBFDAB8684}"/>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Module 5, Conclusion</a:t>
            </a:r>
          </a:p>
        </p:txBody>
      </p:sp>
      <p:sp>
        <p:nvSpPr>
          <p:cNvPr id="17" name="Rectangle 16">
            <a:extLst>
              <a:ext uri="{FF2B5EF4-FFF2-40B4-BE49-F238E27FC236}">
                <a16:creationId xmlns:a16="http://schemas.microsoft.com/office/drawing/2014/main" id="{D8022415-19C3-704A-953C-9C236CE33B9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 out of </a:t>
            </a:r>
          </a:p>
        </p:txBody>
      </p:sp>
      <p:sp>
        <p:nvSpPr>
          <p:cNvPr id="18" name="Rectangle 17">
            <a:extLst>
              <a:ext uri="{FF2B5EF4-FFF2-40B4-BE49-F238E27FC236}">
                <a16:creationId xmlns:a16="http://schemas.microsoft.com/office/drawing/2014/main" id="{9A317096-CB50-0A40-8AD4-C8FCBB7314A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19" name="Rectangle 18">
            <a:extLst>
              <a:ext uri="{FF2B5EF4-FFF2-40B4-BE49-F238E27FC236}">
                <a16:creationId xmlns:a16="http://schemas.microsoft.com/office/drawing/2014/main" id="{492D082D-625C-F54C-B2ED-105182315383}"/>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a:t>
            </a:r>
            <a:r>
              <a:rPr lang="en-US" b="1" dirty="0">
                <a:solidFill>
                  <a:schemeClr val="bg1"/>
                </a:solidFill>
                <a:highlight>
                  <a:srgbClr val="FFFF00"/>
                </a:highlight>
              </a:rPr>
              <a:t>: At this stage you will have already completed you learner and needs analysis as well as developed your course goals and objectives. By developing these goals and objective you now have a clear picture of what assessment tools and learning activities need to be designed and developed</a:t>
            </a:r>
            <a:endParaRPr lang="en-US" dirty="0">
              <a:solidFill>
                <a:schemeClr val="bg1"/>
              </a:solidFill>
              <a:highlight>
                <a:srgbClr val="FFFF00"/>
              </a:highlight>
            </a:endParaRPr>
          </a:p>
        </p:txBody>
      </p:sp>
      <p:sp>
        <p:nvSpPr>
          <p:cNvPr id="20" name="Rectangle 19">
            <a:extLst>
              <a:ext uri="{FF2B5EF4-FFF2-40B4-BE49-F238E27FC236}">
                <a16:creationId xmlns:a16="http://schemas.microsoft.com/office/drawing/2014/main" id="{4451951C-4E4A-1A49-8E3D-C1A9EE1B19F6}"/>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21" name="Rectangle 20">
            <a:extLst>
              <a:ext uri="{FF2B5EF4-FFF2-40B4-BE49-F238E27FC236}">
                <a16:creationId xmlns:a16="http://schemas.microsoft.com/office/drawing/2014/main" id="{C15E339C-4339-B240-A1B9-E8884368967C}"/>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p:txBody>
      </p:sp>
      <p:pic>
        <p:nvPicPr>
          <p:cNvPr id="22" name="Graphic 21" descr="Home with solid fill">
            <a:hlinkClick r:id="rId4" action="ppaction://hlinksldjump"/>
            <a:extLst>
              <a:ext uri="{FF2B5EF4-FFF2-40B4-BE49-F238E27FC236}">
                <a16:creationId xmlns:a16="http://schemas.microsoft.com/office/drawing/2014/main" id="{5F4A660E-543A-DA4D-A0C5-4ED11F38EE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21083" y="-6931"/>
            <a:ext cx="658453" cy="658453"/>
          </a:xfrm>
          <a:prstGeom prst="rect">
            <a:avLst/>
          </a:prstGeom>
        </p:spPr>
      </p:pic>
      <p:sp>
        <p:nvSpPr>
          <p:cNvPr id="23" name="Right Arrow 22">
            <a:hlinkClick r:id="" action="ppaction://hlinkshowjump?jump=nextslide"/>
            <a:extLst>
              <a:ext uri="{FF2B5EF4-FFF2-40B4-BE49-F238E27FC236}">
                <a16:creationId xmlns:a16="http://schemas.microsoft.com/office/drawing/2014/main" id="{5CF70D9F-5874-1F4B-8EBE-E4F9A8CEA1E4}"/>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hlinkClick r:id="" action="ppaction://hlinkshowjump?jump=nextslide"/>
            <a:extLst>
              <a:ext uri="{FF2B5EF4-FFF2-40B4-BE49-F238E27FC236}">
                <a16:creationId xmlns:a16="http://schemas.microsoft.com/office/drawing/2014/main" id="{805DCB89-6521-BB40-BD7D-3F3FE9FF0016}"/>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166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D1D0-A940-B249-8119-71E1A145B755}"/>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AD054C01-9590-D54D-AD9E-2E08B342E161}"/>
              </a:ext>
            </a:extLst>
          </p:cNvPr>
          <p:cNvSpPr>
            <a:spLocks noGrp="1"/>
          </p:cNvSpPr>
          <p:nvPr>
            <p:ph idx="1"/>
          </p:nvPr>
        </p:nvSpPr>
        <p:spPr/>
        <p:txBody>
          <a:bodyPr>
            <a:normAutofit/>
          </a:bodyPr>
          <a:lstStyle/>
          <a:p>
            <a:pPr marL="0" indent="0">
              <a:buNone/>
            </a:pPr>
            <a:r>
              <a:rPr lang="en-US" sz="2600" dirty="0">
                <a:solidFill>
                  <a:schemeClr val="bg1"/>
                </a:solidFill>
              </a:rPr>
              <a:t>Congratulations on the completion of this course! </a:t>
            </a:r>
          </a:p>
          <a:p>
            <a:pPr marL="0" indent="0">
              <a:buNone/>
            </a:pPr>
            <a:endParaRPr lang="en-US" sz="2600" dirty="0">
              <a:solidFill>
                <a:schemeClr val="bg1"/>
              </a:solidFill>
            </a:endParaRPr>
          </a:p>
          <a:p>
            <a:pPr marL="0" indent="0">
              <a:buNone/>
            </a:pPr>
            <a:r>
              <a:rPr lang="en-US" sz="2600" dirty="0">
                <a:solidFill>
                  <a:schemeClr val="bg1"/>
                </a:solidFill>
              </a:rPr>
              <a:t>Please complete the evaluation survey linked below. Your feedback is valuable and can help contribute to the development of our future instructional materials and presentations. Thank You!</a:t>
            </a:r>
          </a:p>
          <a:p>
            <a:pPr marL="0" indent="0">
              <a:buNone/>
            </a:pPr>
            <a:endParaRPr lang="en-US" sz="2600" dirty="0">
              <a:solidFill>
                <a:schemeClr val="bg1"/>
              </a:solidFill>
            </a:endParaRPr>
          </a:p>
          <a:p>
            <a:pPr marL="0" indent="0">
              <a:buNone/>
            </a:pPr>
            <a:r>
              <a:rPr lang="en-US" sz="2600" u="sng" dirty="0">
                <a:solidFill>
                  <a:srgbClr val="0070C0"/>
                </a:solidFill>
              </a:rPr>
              <a:t>Evaluation Survey</a:t>
            </a:r>
          </a:p>
          <a:p>
            <a:pPr marL="0" indent="0">
              <a:buNone/>
            </a:pPr>
            <a:endParaRPr lang="en-US" sz="2600" dirty="0">
              <a:solidFill>
                <a:schemeClr val="bg1"/>
              </a:solidFill>
            </a:endParaRPr>
          </a:p>
        </p:txBody>
      </p:sp>
      <p:sp>
        <p:nvSpPr>
          <p:cNvPr id="4" name="Rectangle 3">
            <a:extLst>
              <a:ext uri="{FF2B5EF4-FFF2-40B4-BE49-F238E27FC236}">
                <a16:creationId xmlns:a16="http://schemas.microsoft.com/office/drawing/2014/main" id="{2A4F369E-53F9-B443-B706-4ADB80EDB2C2}"/>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2B5E1B91-DBB6-A44F-87B1-08EC0503DCE8}"/>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Title</a:t>
            </a:r>
          </a:p>
        </p:txBody>
      </p:sp>
      <p:sp>
        <p:nvSpPr>
          <p:cNvPr id="6" name="Rectangle 5">
            <a:extLst>
              <a:ext uri="{FF2B5EF4-FFF2-40B4-BE49-F238E27FC236}">
                <a16:creationId xmlns:a16="http://schemas.microsoft.com/office/drawing/2014/main" id="{66710A7B-8AAC-6A4D-9CE7-C3140AE5CA62}"/>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a:t>
            </a:r>
            <a:r>
              <a:rPr lang="en-US" dirty="0">
                <a:solidFill>
                  <a:schemeClr val="bg1"/>
                </a:solidFill>
              </a:rPr>
              <a:t>1 out of </a:t>
            </a:r>
          </a:p>
        </p:txBody>
      </p:sp>
      <p:sp>
        <p:nvSpPr>
          <p:cNvPr id="7" name="Rectangle 6">
            <a:extLst>
              <a:ext uri="{FF2B5EF4-FFF2-40B4-BE49-F238E27FC236}">
                <a16:creationId xmlns:a16="http://schemas.microsoft.com/office/drawing/2014/main" id="{0ED3C7C6-60DA-C441-B842-06C16668D7CD}"/>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Evaluation</a:t>
            </a:r>
          </a:p>
        </p:txBody>
      </p:sp>
      <p:sp>
        <p:nvSpPr>
          <p:cNvPr id="8" name="Rectangle 7">
            <a:extLst>
              <a:ext uri="{FF2B5EF4-FFF2-40B4-BE49-F238E27FC236}">
                <a16:creationId xmlns:a16="http://schemas.microsoft.com/office/drawing/2014/main" id="{2E7B1A67-9227-EF43-BBB5-397396C717A0}"/>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Congratulations! You have completed this course! Please take the evaluation survey below. After you have completed the survey close the browser to end the course.  </a:t>
            </a:r>
            <a:endParaRPr lang="en-US" dirty="0">
              <a:solidFill>
                <a:schemeClr val="bg1"/>
              </a:solidFill>
            </a:endParaRPr>
          </a:p>
        </p:txBody>
      </p:sp>
      <p:sp>
        <p:nvSpPr>
          <p:cNvPr id="9" name="Rectangle 8">
            <a:extLst>
              <a:ext uri="{FF2B5EF4-FFF2-40B4-BE49-F238E27FC236}">
                <a16:creationId xmlns:a16="http://schemas.microsoft.com/office/drawing/2014/main" id="{DB43284A-60B9-AC45-BD1E-83721BB92AE2}"/>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p:txBody>
      </p:sp>
      <p:sp>
        <p:nvSpPr>
          <p:cNvPr id="10" name="Rectangle 9">
            <a:extLst>
              <a:ext uri="{FF2B5EF4-FFF2-40B4-BE49-F238E27FC236}">
                <a16:creationId xmlns:a16="http://schemas.microsoft.com/office/drawing/2014/main" id="{AC8A1CBF-6023-CB47-B7FA-256C201CC0D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Hyperlink</a:t>
            </a:r>
            <a:r>
              <a:rPr lang="en-US" dirty="0">
                <a:solidFill>
                  <a:schemeClr val="bg1"/>
                </a:solidFill>
              </a:rPr>
              <a:t>: Hyperlink will be added to “Evaluation Survey” When user click on the link they will be able to download the checklist.</a:t>
            </a:r>
          </a:p>
          <a:p>
            <a:endParaRPr lang="en-US" dirty="0">
              <a:solidFill>
                <a:schemeClr val="bg1"/>
              </a:solidFill>
            </a:endParaRPr>
          </a:p>
        </p:txBody>
      </p:sp>
      <p:pic>
        <p:nvPicPr>
          <p:cNvPr id="11" name="Graphic 10" descr="Home with solid fill">
            <a:hlinkClick r:id="rId2" action="ppaction://hlinksldjump"/>
            <a:extLst>
              <a:ext uri="{FF2B5EF4-FFF2-40B4-BE49-F238E27FC236}">
                <a16:creationId xmlns:a16="http://schemas.microsoft.com/office/drawing/2014/main" id="{86F08080-910C-D649-BE5F-F9B4E422A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8A88E851-C7E0-BA42-8970-411031F928A3}"/>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91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5C9D-17A8-B340-845F-F25AABAB822E}"/>
              </a:ext>
            </a:extLst>
          </p:cNvPr>
          <p:cNvSpPr>
            <a:spLocks noGrp="1"/>
          </p:cNvSpPr>
          <p:nvPr>
            <p:ph type="title"/>
          </p:nvPr>
        </p:nvSpPr>
        <p:spPr/>
        <p:txBody>
          <a:bodyPr/>
          <a:lstStyle/>
          <a:p>
            <a:r>
              <a:rPr lang="en-US" dirty="0"/>
              <a:t>Learning Outcomes</a:t>
            </a:r>
          </a:p>
        </p:txBody>
      </p:sp>
      <p:sp>
        <p:nvSpPr>
          <p:cNvPr id="39" name="Content Placeholder 4">
            <a:extLst>
              <a:ext uri="{FF2B5EF4-FFF2-40B4-BE49-F238E27FC236}">
                <a16:creationId xmlns:a16="http://schemas.microsoft.com/office/drawing/2014/main" id="{83F0F3EC-B591-EE4B-868A-294D68F32EB1}"/>
              </a:ext>
            </a:extLst>
          </p:cNvPr>
          <p:cNvSpPr>
            <a:spLocks noGrp="1"/>
          </p:cNvSpPr>
          <p:nvPr>
            <p:ph idx="1"/>
          </p:nvPr>
        </p:nvSpPr>
        <p:spPr>
          <a:xfrm>
            <a:off x="680322" y="2336873"/>
            <a:ext cx="5175850" cy="3599316"/>
          </a:xfrm>
        </p:spPr>
        <p:txBody>
          <a:bodyPr/>
          <a:lstStyle/>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3B20EE33-341C-DF4F-8EA5-9D19E9A1C426}"/>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5" name="Rectangle 4">
            <a:extLst>
              <a:ext uri="{FF2B5EF4-FFF2-40B4-BE49-F238E27FC236}">
                <a16:creationId xmlns:a16="http://schemas.microsoft.com/office/drawing/2014/main" id="{1FB59BB4-4909-0F4F-8A69-95B751D2AAA5}"/>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Learning Outcomes</a:t>
            </a:r>
          </a:p>
        </p:txBody>
      </p:sp>
      <p:sp>
        <p:nvSpPr>
          <p:cNvPr id="6" name="Rectangle 5">
            <a:extLst>
              <a:ext uri="{FF2B5EF4-FFF2-40B4-BE49-F238E27FC236}">
                <a16:creationId xmlns:a16="http://schemas.microsoft.com/office/drawing/2014/main" id="{C1F3A34A-E2F9-BE43-B7CD-E05AD11B9F44}"/>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4</a:t>
            </a:r>
            <a:endParaRPr lang="en-US" dirty="0">
              <a:solidFill>
                <a:schemeClr val="bg1"/>
              </a:solidFill>
            </a:endParaRPr>
          </a:p>
        </p:txBody>
      </p:sp>
      <p:sp>
        <p:nvSpPr>
          <p:cNvPr id="7" name="Rectangle 6">
            <a:extLst>
              <a:ext uri="{FF2B5EF4-FFF2-40B4-BE49-F238E27FC236}">
                <a16:creationId xmlns:a16="http://schemas.microsoft.com/office/drawing/2014/main" id="{838D6B73-CCA4-E74C-9E97-71F1EF478388}"/>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N/A</a:t>
            </a:r>
          </a:p>
        </p:txBody>
      </p:sp>
      <p:sp>
        <p:nvSpPr>
          <p:cNvPr id="8" name="Rectangle 7">
            <a:extLst>
              <a:ext uri="{FF2B5EF4-FFF2-40B4-BE49-F238E27FC236}">
                <a16:creationId xmlns:a16="http://schemas.microsoft.com/office/drawing/2014/main" id="{3AE56A92-BD9F-3642-B144-BBB5F99FCB94}"/>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t>
            </a:r>
            <a:r>
              <a:rPr lang="en-US" dirty="0">
                <a:solidFill>
                  <a:schemeClr val="bg1"/>
                </a:solidFill>
              </a:rPr>
              <a:t>After this course you will be able to develop an overview of your course by creating learning goals, as well as be able to create effective learning objectives that are student-centered, concrete, and measurable.</a:t>
            </a:r>
          </a:p>
        </p:txBody>
      </p:sp>
      <p:sp>
        <p:nvSpPr>
          <p:cNvPr id="9" name="Rectangle 8">
            <a:extLst>
              <a:ext uri="{FF2B5EF4-FFF2-40B4-BE49-F238E27FC236}">
                <a16:creationId xmlns:a16="http://schemas.microsoft.com/office/drawing/2014/main" id="{CAF2A7DA-F9CD-0B4A-A033-369DE2CF9680}"/>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a:p>
            <a:endParaRPr lang="en-US" dirty="0">
              <a:solidFill>
                <a:schemeClr val="bg1"/>
              </a:solidFill>
            </a:endParaRPr>
          </a:p>
        </p:txBody>
      </p:sp>
      <p:sp>
        <p:nvSpPr>
          <p:cNvPr id="10" name="Rectangle 9">
            <a:extLst>
              <a:ext uri="{FF2B5EF4-FFF2-40B4-BE49-F238E27FC236}">
                <a16:creationId xmlns:a16="http://schemas.microsoft.com/office/drawing/2014/main" id="{26EA0234-A29F-4642-8D0A-593FE53155BA}"/>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r>
              <a:rPr lang="en-US" b="1" i="1" dirty="0">
                <a:solidFill>
                  <a:schemeClr val="bg1"/>
                </a:solidFill>
              </a:rPr>
              <a:t>Image</a:t>
            </a:r>
            <a:r>
              <a:rPr lang="en-US" dirty="0">
                <a:solidFill>
                  <a:schemeClr val="bg1"/>
                </a:solidFill>
              </a:rPr>
              <a:t>: Static image of instructor teaching in an online setting.</a:t>
            </a:r>
          </a:p>
        </p:txBody>
      </p:sp>
      <p:sp>
        <p:nvSpPr>
          <p:cNvPr id="35" name="Rounded Rectangle 34">
            <a:extLst>
              <a:ext uri="{FF2B5EF4-FFF2-40B4-BE49-F238E27FC236}">
                <a16:creationId xmlns:a16="http://schemas.microsoft.com/office/drawing/2014/main" id="{E331B98C-0AB9-1B49-A7E9-761D9B87E2C5}"/>
              </a:ext>
            </a:extLst>
          </p:cNvPr>
          <p:cNvSpPr/>
          <p:nvPr/>
        </p:nvSpPr>
        <p:spPr>
          <a:xfrm>
            <a:off x="6709085" y="2665218"/>
            <a:ext cx="4902926" cy="327410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C5CE18B-9600-4341-A813-92734BD74B05}"/>
              </a:ext>
            </a:extLst>
          </p:cNvPr>
          <p:cNvSpPr/>
          <p:nvPr/>
        </p:nvSpPr>
        <p:spPr>
          <a:xfrm>
            <a:off x="248475" y="2662088"/>
            <a:ext cx="6033289" cy="3274101"/>
          </a:xfrm>
          <a:prstGeom prst="rect">
            <a:avLst/>
          </a:prstGeom>
        </p:spPr>
        <p:txBody>
          <a:bodyPr wrap="square">
            <a:spAutoFit/>
          </a:bodyPr>
          <a:lstStyle/>
          <a:p>
            <a:pPr marL="457200" indent="-457200">
              <a:lnSpc>
                <a:spcPct val="115000"/>
              </a:lnSpc>
              <a:buFont typeface="Arial" panose="020B0604020202020204" pitchFamily="34" charset="0"/>
              <a:buChar char="•"/>
            </a:pPr>
            <a:r>
              <a:rPr lang="en-US" sz="2600" dirty="0">
                <a:solidFill>
                  <a:schemeClr val="bg1"/>
                </a:solidFill>
                <a:latin typeface="Arial" panose="020B0604020202020204" pitchFamily="34" charset="0"/>
                <a:ea typeface="Arial" panose="020B0604020202020204" pitchFamily="34" charset="0"/>
              </a:rPr>
              <a:t>Identify the </a:t>
            </a:r>
            <a:r>
              <a:rPr lang="en-US" sz="2600" b="1" dirty="0">
                <a:solidFill>
                  <a:schemeClr val="bg1"/>
                </a:solidFill>
                <a:latin typeface="Arial" panose="020B0604020202020204" pitchFamily="34" charset="0"/>
                <a:ea typeface="Arial" panose="020B0604020202020204" pitchFamily="34" charset="0"/>
              </a:rPr>
              <a:t>differences</a:t>
            </a:r>
            <a:r>
              <a:rPr lang="en-US" sz="2600" dirty="0">
                <a:solidFill>
                  <a:schemeClr val="bg1"/>
                </a:solidFill>
                <a:latin typeface="Arial" panose="020B0604020202020204" pitchFamily="34" charset="0"/>
                <a:ea typeface="Arial" panose="020B0604020202020204" pitchFamily="34" charset="0"/>
              </a:rPr>
              <a:t> between goals and objectives</a:t>
            </a:r>
          </a:p>
          <a:p>
            <a:pPr marL="457200" indent="-457200">
              <a:lnSpc>
                <a:spcPct val="115000"/>
              </a:lnSpc>
              <a:buFont typeface="Arial" panose="020B0604020202020204" pitchFamily="34" charset="0"/>
              <a:buChar char="•"/>
            </a:pPr>
            <a:r>
              <a:rPr lang="en-US" sz="2600" dirty="0">
                <a:solidFill>
                  <a:schemeClr val="bg1"/>
                </a:solidFill>
                <a:latin typeface="Arial" panose="020B0604020202020204" pitchFamily="34" charset="0"/>
                <a:ea typeface="Arial" panose="020B0604020202020204" pitchFamily="34" charset="0"/>
              </a:rPr>
              <a:t>Develop well-stated course </a:t>
            </a:r>
            <a:r>
              <a:rPr lang="en-US" sz="2600" b="1" dirty="0">
                <a:solidFill>
                  <a:schemeClr val="bg1"/>
                </a:solidFill>
                <a:latin typeface="Arial" panose="020B0604020202020204" pitchFamily="34" charset="0"/>
                <a:ea typeface="Arial" panose="020B0604020202020204" pitchFamily="34" charset="0"/>
              </a:rPr>
              <a:t>goals</a:t>
            </a:r>
          </a:p>
          <a:p>
            <a:pPr marL="457200" indent="-457200">
              <a:lnSpc>
                <a:spcPct val="115000"/>
              </a:lnSpc>
              <a:buFont typeface="Arial" panose="020B0604020202020204" pitchFamily="34" charset="0"/>
              <a:buChar char="•"/>
            </a:pPr>
            <a:r>
              <a:rPr lang="en-US" sz="2600" dirty="0">
                <a:solidFill>
                  <a:schemeClr val="bg1"/>
                </a:solidFill>
                <a:latin typeface="Arial" panose="020B0604020202020204" pitchFamily="34" charset="0"/>
                <a:ea typeface="Arial" panose="020B0604020202020204" pitchFamily="34" charset="0"/>
              </a:rPr>
              <a:t>Create student centered, concrete, and measurable course </a:t>
            </a:r>
            <a:r>
              <a:rPr lang="en-US" sz="2600" b="1" dirty="0">
                <a:solidFill>
                  <a:schemeClr val="bg1"/>
                </a:solidFill>
                <a:latin typeface="Arial" panose="020B0604020202020204" pitchFamily="34" charset="0"/>
                <a:ea typeface="Arial" panose="020B0604020202020204" pitchFamily="34" charset="0"/>
              </a:rPr>
              <a:t>objectives</a:t>
            </a:r>
          </a:p>
          <a:p>
            <a:pPr marL="457200" indent="-457200">
              <a:lnSpc>
                <a:spcPct val="115000"/>
              </a:lnSpc>
              <a:buFont typeface="Arial" panose="020B0604020202020204" pitchFamily="34" charset="0"/>
              <a:buChar char="•"/>
            </a:pPr>
            <a:r>
              <a:rPr lang="en-US" sz="2600" b="1" dirty="0">
                <a:solidFill>
                  <a:schemeClr val="bg1"/>
                </a:solidFill>
                <a:latin typeface="Arial" panose="020B0604020202020204" pitchFamily="34" charset="0"/>
                <a:ea typeface="Arial" panose="020B0604020202020204" pitchFamily="34" charset="0"/>
              </a:rPr>
              <a:t>Align</a:t>
            </a:r>
            <a:r>
              <a:rPr lang="en-US" sz="2600" dirty="0">
                <a:solidFill>
                  <a:schemeClr val="bg1"/>
                </a:solidFill>
                <a:latin typeface="Arial" panose="020B0604020202020204" pitchFamily="34" charset="0"/>
                <a:ea typeface="Arial" panose="020B0604020202020204" pitchFamily="34" charset="0"/>
              </a:rPr>
              <a:t> course objectives to learning activities and assessments</a:t>
            </a:r>
          </a:p>
        </p:txBody>
      </p:sp>
      <p:pic>
        <p:nvPicPr>
          <p:cNvPr id="16" name="Graphic 15" descr="Home with solid fill">
            <a:hlinkClick r:id="rId6" action="ppaction://hlinksldjump"/>
            <a:extLst>
              <a:ext uri="{FF2B5EF4-FFF2-40B4-BE49-F238E27FC236}">
                <a16:creationId xmlns:a16="http://schemas.microsoft.com/office/drawing/2014/main" id="{02103EE5-4D74-E743-976D-F06EA62B08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1083" y="-6931"/>
            <a:ext cx="658453" cy="658453"/>
          </a:xfrm>
          <a:prstGeom prst="rect">
            <a:avLst/>
          </a:prstGeom>
        </p:spPr>
      </p:pic>
      <p:sp>
        <p:nvSpPr>
          <p:cNvPr id="17" name="Right Arrow 16">
            <a:hlinkClick r:id="" action="ppaction://hlinkshowjump?jump=nextslide"/>
            <a:extLst>
              <a:ext uri="{FF2B5EF4-FFF2-40B4-BE49-F238E27FC236}">
                <a16:creationId xmlns:a16="http://schemas.microsoft.com/office/drawing/2014/main" id="{A35DE1F6-3613-FA4E-9AA8-5D2E0333518C}"/>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 action="ppaction://hlinkshowjump?jump=previousslide"/>
            <a:extLst>
              <a:ext uri="{FF2B5EF4-FFF2-40B4-BE49-F238E27FC236}">
                <a16:creationId xmlns:a16="http://schemas.microsoft.com/office/drawing/2014/main" id="{09280750-3FCC-C54D-8C31-642494B90BD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03C0436C-1EA1-CD4C-8345-7E00934913A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81722164"/>
      </p:ext>
    </p:extLst>
  </p:cSld>
  <p:clrMapOvr>
    <a:masterClrMapping/>
  </p:clrMapOvr>
  <mc:AlternateContent xmlns:mc="http://schemas.openxmlformats.org/markup-compatibility/2006" xmlns:p14="http://schemas.microsoft.com/office/powerpoint/2010/main">
    <mc:Choice Requires="p14">
      <p:transition p14:dur="0" advTm="19601"/>
    </mc:Choice>
    <mc:Fallback xmlns="">
      <p:transition advTm="19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Course Design Process</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Course Design Process</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5</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Activating Background Knowledge</a:t>
            </a: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So you’re creating your online course. You have already completed your needs assessment and learner analysis. Now it’s time to use this information help you develop your course goals.</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Insert image of ADDIE design model. Image should be shaped like a pie chart split into five equal parts. The parts should be labeled Analyze, Design, Develop, Implement, and Evaluation. All parts of should be different colors. All font should be white for contrast.</a:t>
            </a:r>
          </a:p>
        </p:txBody>
      </p:sp>
      <p:pic>
        <p:nvPicPr>
          <p:cNvPr id="12" name="Graphic 11" descr="Home with solid fill">
            <a:hlinkClick r:id="rId5" action="ppaction://hlinksldjump"/>
            <a:extLst>
              <a:ext uri="{FF2B5EF4-FFF2-40B4-BE49-F238E27FC236}">
                <a16:creationId xmlns:a16="http://schemas.microsoft.com/office/drawing/2014/main" id="{095D4AF2-1D22-3741-BA75-2E1238FDA9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259583FE-2A8E-0940-BC10-4163ADF2FF7A}"/>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a:extLst>
              <a:ext uri="{FF2B5EF4-FFF2-40B4-BE49-F238E27FC236}">
                <a16:creationId xmlns:a16="http://schemas.microsoft.com/office/drawing/2014/main" id="{CB664B1C-282F-D049-8508-BA4F72C4F490}"/>
              </a:ext>
            </a:extLst>
          </p:cNvPr>
          <p:cNvGraphicFramePr>
            <a:graphicFrameLocks/>
          </p:cNvGraphicFramePr>
          <p:nvPr>
            <p:extLst>
              <p:ext uri="{D42A27DB-BD31-4B8C-83A1-F6EECF244321}">
                <p14:modId xmlns:p14="http://schemas.microsoft.com/office/powerpoint/2010/main" val="2594271900"/>
              </p:ext>
            </p:extLst>
          </p:nvPr>
        </p:nvGraphicFramePr>
        <p:xfrm>
          <a:off x="2034358" y="1636378"/>
          <a:ext cx="6905785" cy="5521872"/>
        </p:xfrm>
        <a:graphic>
          <a:graphicData uri="http://schemas.openxmlformats.org/drawingml/2006/chart">
            <c:chart xmlns:c="http://schemas.openxmlformats.org/drawingml/2006/chart" xmlns:r="http://schemas.openxmlformats.org/officeDocument/2006/relationships" r:id="rId8"/>
          </a:graphicData>
        </a:graphic>
      </p:graphicFrame>
      <p:sp>
        <p:nvSpPr>
          <p:cNvPr id="15" name="Right Arrow 14">
            <a:hlinkClick r:id="" action="ppaction://hlinkshowjump?jump=previousslide"/>
            <a:extLst>
              <a:ext uri="{FF2B5EF4-FFF2-40B4-BE49-F238E27FC236}">
                <a16:creationId xmlns:a16="http://schemas.microsoft.com/office/drawing/2014/main" id="{B4D870FE-30FB-8B4C-8190-192964BAB4EC}"/>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2EDEDA39-A03F-E746-AF95-9205EFB5D1C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10556770"/>
      </p:ext>
    </p:extLst>
  </p:cSld>
  <p:clrMapOvr>
    <a:masterClrMapping/>
  </p:clrMapOvr>
  <mc:AlternateContent xmlns:mc="http://schemas.openxmlformats.org/markup-compatibility/2006" xmlns:p14="http://schemas.microsoft.com/office/powerpoint/2010/main">
    <mc:Choice Requires="p14">
      <p:transition spd="slow" p14:dur="2000" advTm="13349"/>
    </mc:Choice>
    <mc:Fallback xmlns="">
      <p:transition spd="slow" advTm="13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Course Design Process</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Course Design Process, Analyze</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6</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Activating Background Knowledge</a:t>
            </a: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Your course goals should be developed during the Analysis phase of your course design process. This happens early on when creating your course. At this point you have already analyzed your learner’s characteristics and identified the individual needs of this course.  This information will help you develop an all-encompassing goal for your course.  During this module we will look into how to develop course goals.</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Insert image of ADDIE design model from slide 5. Image should be shaped like a pie chart split into five equal parts. The parts should be labeled Analyze, Design, Develop, Implement, and Evaluation. All parts of the circle should be grey, except for the Analyze piece which should be burgundy. All font should be white for contrast.</a:t>
            </a:r>
          </a:p>
        </p:txBody>
      </p:sp>
      <p:pic>
        <p:nvPicPr>
          <p:cNvPr id="12" name="Graphic 11" descr="Home with solid fill">
            <a:hlinkClick r:id="rId5" action="ppaction://hlinksldjump"/>
            <a:extLst>
              <a:ext uri="{FF2B5EF4-FFF2-40B4-BE49-F238E27FC236}">
                <a16:creationId xmlns:a16="http://schemas.microsoft.com/office/drawing/2014/main" id="{095D4AF2-1D22-3741-BA75-2E1238FDA9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259583FE-2A8E-0940-BC10-4163ADF2FF7A}"/>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F8EC075-6AD4-5546-9158-5B9DF825763E}"/>
              </a:ext>
            </a:extLst>
          </p:cNvPr>
          <p:cNvSpPr txBox="1"/>
          <p:nvPr/>
        </p:nvSpPr>
        <p:spPr>
          <a:xfrm>
            <a:off x="7966131" y="2411325"/>
            <a:ext cx="3037668" cy="830997"/>
          </a:xfrm>
          <a:prstGeom prst="rect">
            <a:avLst/>
          </a:prstGeom>
          <a:solidFill>
            <a:schemeClr val="accent1"/>
          </a:solid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US" sz="2400" b="1" dirty="0"/>
              <a:t>Needs Assessment</a:t>
            </a:r>
          </a:p>
          <a:p>
            <a:pPr marL="285750" indent="-285750">
              <a:buFont typeface="Arial" panose="020B0604020202020204" pitchFamily="34" charset="0"/>
              <a:buChar char="•"/>
            </a:pPr>
            <a:r>
              <a:rPr lang="en-US" sz="2400" b="1" dirty="0"/>
              <a:t>Course Goals</a:t>
            </a:r>
          </a:p>
        </p:txBody>
      </p:sp>
      <p:graphicFrame>
        <p:nvGraphicFramePr>
          <p:cNvPr id="21" name="Chart 20">
            <a:extLst>
              <a:ext uri="{FF2B5EF4-FFF2-40B4-BE49-F238E27FC236}">
                <a16:creationId xmlns:a16="http://schemas.microsoft.com/office/drawing/2014/main" id="{CB664B1C-282F-D049-8508-BA4F72C4F490}"/>
              </a:ext>
            </a:extLst>
          </p:cNvPr>
          <p:cNvGraphicFramePr>
            <a:graphicFrameLocks/>
          </p:cNvGraphicFramePr>
          <p:nvPr>
            <p:extLst>
              <p:ext uri="{D42A27DB-BD31-4B8C-83A1-F6EECF244321}">
                <p14:modId xmlns:p14="http://schemas.microsoft.com/office/powerpoint/2010/main" val="3820032706"/>
              </p:ext>
            </p:extLst>
          </p:nvPr>
        </p:nvGraphicFramePr>
        <p:xfrm>
          <a:off x="2034358" y="1636378"/>
          <a:ext cx="6905785" cy="5521872"/>
        </p:xfrm>
        <a:graphic>
          <a:graphicData uri="http://schemas.openxmlformats.org/drawingml/2006/chart">
            <c:chart xmlns:c="http://schemas.openxmlformats.org/drawingml/2006/chart" xmlns:r="http://schemas.openxmlformats.org/officeDocument/2006/relationships" r:id="rId8"/>
          </a:graphicData>
        </a:graphic>
      </p:graphicFrame>
      <p:sp>
        <p:nvSpPr>
          <p:cNvPr id="22" name="Right Arrow 21">
            <a:hlinkClick r:id="" action="ppaction://hlinkshowjump?jump=previousslide"/>
            <a:extLst>
              <a:ext uri="{FF2B5EF4-FFF2-40B4-BE49-F238E27FC236}">
                <a16:creationId xmlns:a16="http://schemas.microsoft.com/office/drawing/2014/main" id="{FA016751-5D54-6C48-B0C9-109A0D62FED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8836BDA7-80B3-B24F-9656-CBB5FA97011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30280069"/>
      </p:ext>
    </p:extLst>
  </p:cSld>
  <p:clrMapOvr>
    <a:masterClrMapping/>
  </p:clrMapOvr>
  <mc:AlternateContent xmlns:mc="http://schemas.openxmlformats.org/markup-compatibility/2006" xmlns:p14="http://schemas.microsoft.com/office/powerpoint/2010/main">
    <mc:Choice Requires="p14">
      <p:transition spd="slow" p14:dur="2000" advTm="27122"/>
    </mc:Choice>
    <mc:Fallback xmlns="">
      <p:transition spd="slow" advTm="27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0B3-473A-2041-829B-F674AE09FEAF}"/>
              </a:ext>
            </a:extLst>
          </p:cNvPr>
          <p:cNvSpPr>
            <a:spLocks noGrp="1"/>
          </p:cNvSpPr>
          <p:nvPr>
            <p:ph type="title"/>
          </p:nvPr>
        </p:nvSpPr>
        <p:spPr/>
        <p:txBody>
          <a:bodyPr>
            <a:normAutofit/>
          </a:bodyPr>
          <a:lstStyle/>
          <a:p>
            <a:r>
              <a:rPr lang="en-US" dirty="0"/>
              <a:t>Course Design Process</a:t>
            </a:r>
          </a:p>
        </p:txBody>
      </p:sp>
      <p:sp>
        <p:nvSpPr>
          <p:cNvPr id="5" name="Rectangle 4">
            <a:extLst>
              <a:ext uri="{FF2B5EF4-FFF2-40B4-BE49-F238E27FC236}">
                <a16:creationId xmlns:a16="http://schemas.microsoft.com/office/drawing/2014/main" id="{752F9359-0F74-F841-9D28-9639697D4228}"/>
              </a:ext>
            </a:extLst>
          </p:cNvPr>
          <p:cNvSpPr/>
          <p:nvPr/>
        </p:nvSpPr>
        <p:spPr>
          <a:xfrm>
            <a:off x="0" y="-1066800"/>
            <a:ext cx="7289075"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Project</a:t>
            </a:r>
            <a:r>
              <a:rPr lang="en-US" dirty="0">
                <a:solidFill>
                  <a:schemeClr val="bg1"/>
                </a:solidFill>
              </a:rPr>
              <a:t>: Creating Online Course Goals and Objectives</a:t>
            </a:r>
          </a:p>
        </p:txBody>
      </p:sp>
      <p:sp>
        <p:nvSpPr>
          <p:cNvPr id="6" name="Rectangle 5">
            <a:extLst>
              <a:ext uri="{FF2B5EF4-FFF2-40B4-BE49-F238E27FC236}">
                <a16:creationId xmlns:a16="http://schemas.microsoft.com/office/drawing/2014/main" id="{5129AD31-3460-D845-9A0F-D9D37AE5C5CE}"/>
              </a:ext>
            </a:extLst>
          </p:cNvPr>
          <p:cNvSpPr/>
          <p:nvPr/>
        </p:nvSpPr>
        <p:spPr>
          <a:xfrm>
            <a:off x="7289074" y="-1066800"/>
            <a:ext cx="4902925"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ID: </a:t>
            </a:r>
            <a:r>
              <a:rPr lang="en-US" dirty="0">
                <a:solidFill>
                  <a:schemeClr val="bg1"/>
                </a:solidFill>
              </a:rPr>
              <a:t>Course Design Process, Design</a:t>
            </a:r>
          </a:p>
        </p:txBody>
      </p:sp>
      <p:sp>
        <p:nvSpPr>
          <p:cNvPr id="7" name="Rectangle 6">
            <a:extLst>
              <a:ext uri="{FF2B5EF4-FFF2-40B4-BE49-F238E27FC236}">
                <a16:creationId xmlns:a16="http://schemas.microsoft.com/office/drawing/2014/main" id="{671025D4-4DCE-1149-AC67-A8CCB27F59CF}"/>
              </a:ext>
            </a:extLst>
          </p:cNvPr>
          <p:cNvSpPr/>
          <p:nvPr/>
        </p:nvSpPr>
        <p:spPr>
          <a:xfrm>
            <a:off x="12191998" y="-1066799"/>
            <a:ext cx="3403192" cy="10667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Slide #: 7</a:t>
            </a:r>
            <a:endParaRPr lang="en-US" dirty="0">
              <a:solidFill>
                <a:schemeClr val="bg1"/>
              </a:solidFill>
            </a:endParaRPr>
          </a:p>
        </p:txBody>
      </p:sp>
      <p:sp>
        <p:nvSpPr>
          <p:cNvPr id="8" name="Rectangle 7">
            <a:extLst>
              <a:ext uri="{FF2B5EF4-FFF2-40B4-BE49-F238E27FC236}">
                <a16:creationId xmlns:a16="http://schemas.microsoft.com/office/drawing/2014/main" id="{8480DE6D-F422-6B44-B383-2BA2B44CE450}"/>
              </a:ext>
            </a:extLst>
          </p:cNvPr>
          <p:cNvSpPr/>
          <p:nvPr/>
        </p:nvSpPr>
        <p:spPr>
          <a:xfrm>
            <a:off x="12191999" y="-6931"/>
            <a:ext cx="3403191" cy="16778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Objective</a:t>
            </a:r>
            <a:r>
              <a:rPr lang="en-US" dirty="0">
                <a:solidFill>
                  <a:schemeClr val="bg1"/>
                </a:solidFill>
              </a:rPr>
              <a:t>: Activating Background Knowledge</a:t>
            </a:r>
          </a:p>
        </p:txBody>
      </p:sp>
      <p:sp>
        <p:nvSpPr>
          <p:cNvPr id="9" name="Rectangle 8">
            <a:extLst>
              <a:ext uri="{FF2B5EF4-FFF2-40B4-BE49-F238E27FC236}">
                <a16:creationId xmlns:a16="http://schemas.microsoft.com/office/drawing/2014/main" id="{3FED499E-C2E3-9240-BC1E-0F56CDCBD1F7}"/>
              </a:ext>
            </a:extLst>
          </p:cNvPr>
          <p:cNvSpPr/>
          <p:nvPr/>
        </p:nvSpPr>
        <p:spPr>
          <a:xfrm>
            <a:off x="0" y="6858000"/>
            <a:ext cx="12192000" cy="2095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Narration Script: After creating your course goals, you will begin the creation of your course objectives which will begin the design portion of your course design process. During the design phase you will identify what the students will takeaway from your course, what learning tasks they will engage in, and how your learners will be assessed. During this module we will take a deeper look at how to develop your course objectives and demonstrate how they will help you plan your assessments and learning activities. </a:t>
            </a:r>
          </a:p>
        </p:txBody>
      </p:sp>
      <p:sp>
        <p:nvSpPr>
          <p:cNvPr id="10" name="Rectangle 9">
            <a:extLst>
              <a:ext uri="{FF2B5EF4-FFF2-40B4-BE49-F238E27FC236}">
                <a16:creationId xmlns:a16="http://schemas.microsoft.com/office/drawing/2014/main" id="{9E562A2C-BF9A-C04C-A19E-D9DE46B7037C}"/>
              </a:ext>
            </a:extLst>
          </p:cNvPr>
          <p:cNvSpPr/>
          <p:nvPr/>
        </p:nvSpPr>
        <p:spPr>
          <a:xfrm>
            <a:off x="12191998" y="1645843"/>
            <a:ext cx="3403191" cy="25970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Navigation</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Narration will immediately begin.</a:t>
            </a:r>
          </a:p>
          <a:p>
            <a:pPr marL="285750" indent="-285750">
              <a:buFont typeface="Arial" panose="020B0604020202020204" pitchFamily="34" charset="0"/>
              <a:buChar char="•"/>
            </a:pPr>
            <a:r>
              <a:rPr lang="en-US" dirty="0">
                <a:solidFill>
                  <a:schemeClr val="bg1"/>
                </a:solidFill>
              </a:rPr>
              <a:t>Select the Arrow at the bottom right to proceed to next slide.</a:t>
            </a:r>
          </a:p>
          <a:p>
            <a:pPr marL="285750" indent="-285750">
              <a:buFont typeface="Arial" panose="020B0604020202020204" pitchFamily="34" charset="0"/>
              <a:buChar char="•"/>
            </a:pPr>
            <a:r>
              <a:rPr lang="en-US" dirty="0">
                <a:solidFill>
                  <a:schemeClr val="bg1"/>
                </a:solidFill>
              </a:rPr>
              <a:t>Hit the home icon to return to main menu.</a:t>
            </a:r>
          </a:p>
        </p:txBody>
      </p:sp>
      <p:sp>
        <p:nvSpPr>
          <p:cNvPr id="11" name="Rectangle 10">
            <a:extLst>
              <a:ext uri="{FF2B5EF4-FFF2-40B4-BE49-F238E27FC236}">
                <a16:creationId xmlns:a16="http://schemas.microsoft.com/office/drawing/2014/main" id="{1F838AB0-B00F-FE48-9F50-18AC1E1ABF91}"/>
              </a:ext>
            </a:extLst>
          </p:cNvPr>
          <p:cNvSpPr/>
          <p:nvPr/>
        </p:nvSpPr>
        <p:spPr>
          <a:xfrm>
            <a:off x="12192000" y="4213221"/>
            <a:ext cx="3403191" cy="47402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solidFill>
                  <a:schemeClr val="bg1"/>
                </a:solidFill>
              </a:rPr>
              <a:t>Media</a:t>
            </a:r>
            <a:r>
              <a:rPr lang="en-US" dirty="0">
                <a:solidFill>
                  <a:schemeClr val="bg1"/>
                </a:solidFill>
              </a:rPr>
              <a:t>: </a:t>
            </a:r>
          </a:p>
          <a:p>
            <a:endParaRPr lang="en-US" dirty="0">
              <a:solidFill>
                <a:schemeClr val="bg1"/>
              </a:solidFill>
            </a:endParaRPr>
          </a:p>
          <a:p>
            <a:r>
              <a:rPr lang="en-US" b="1" i="1" dirty="0">
                <a:solidFill>
                  <a:schemeClr val="bg1"/>
                </a:solidFill>
              </a:rPr>
              <a:t>Image</a:t>
            </a:r>
            <a:r>
              <a:rPr lang="en-US" dirty="0">
                <a:solidFill>
                  <a:schemeClr val="bg1"/>
                </a:solidFill>
              </a:rPr>
              <a:t>: Insert image of ADDIE design model from slide 5. Image should be shaped like a pie chart split into five equal parts. The parts should be labeled Analyze, Design, Develop, Implement, and Evaluation. All parts of the circle should be grey, except for the Design piece which should be red. All font should be white for contrast.</a:t>
            </a:r>
          </a:p>
        </p:txBody>
      </p:sp>
      <p:pic>
        <p:nvPicPr>
          <p:cNvPr id="12" name="Graphic 11" descr="Home with solid fill">
            <a:hlinkClick r:id="rId5" action="ppaction://hlinksldjump"/>
            <a:extLst>
              <a:ext uri="{FF2B5EF4-FFF2-40B4-BE49-F238E27FC236}">
                <a16:creationId xmlns:a16="http://schemas.microsoft.com/office/drawing/2014/main" id="{095D4AF2-1D22-3741-BA75-2E1238FDA9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1083" y="-6931"/>
            <a:ext cx="658453" cy="658453"/>
          </a:xfrm>
          <a:prstGeom prst="rect">
            <a:avLst/>
          </a:prstGeom>
        </p:spPr>
      </p:pic>
      <p:sp>
        <p:nvSpPr>
          <p:cNvPr id="13" name="Right Arrow 12">
            <a:hlinkClick r:id="" action="ppaction://hlinkshowjump?jump=nextslide"/>
            <a:extLst>
              <a:ext uri="{FF2B5EF4-FFF2-40B4-BE49-F238E27FC236}">
                <a16:creationId xmlns:a16="http://schemas.microsoft.com/office/drawing/2014/main" id="{259583FE-2A8E-0940-BC10-4163ADF2FF7A}"/>
              </a:ext>
            </a:extLst>
          </p:cNvPr>
          <p:cNvSpPr/>
          <p:nvPr/>
        </p:nvSpPr>
        <p:spPr>
          <a:xfrm>
            <a:off x="11544299" y="6173269"/>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EAA763-1C47-6948-9D47-D5E9253CFB1F}"/>
              </a:ext>
            </a:extLst>
          </p:cNvPr>
          <p:cNvSpPr txBox="1"/>
          <p:nvPr/>
        </p:nvSpPr>
        <p:spPr>
          <a:xfrm>
            <a:off x="7953678" y="4076844"/>
            <a:ext cx="4057508" cy="1569660"/>
          </a:xfrm>
          <a:prstGeom prst="rect">
            <a:avLst/>
          </a:prstGeom>
          <a:solidFill>
            <a:srgbClr val="AF3B34"/>
          </a:solid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US" sz="2400" b="1" dirty="0"/>
              <a:t>Course Objectives</a:t>
            </a:r>
          </a:p>
          <a:p>
            <a:pPr marL="285750" indent="-285750">
              <a:buFont typeface="Arial" panose="020B0604020202020204" pitchFamily="34" charset="0"/>
              <a:buChar char="•"/>
            </a:pPr>
            <a:r>
              <a:rPr lang="en-US" sz="2400" b="1" dirty="0"/>
              <a:t>Learning Activities</a:t>
            </a:r>
          </a:p>
          <a:p>
            <a:pPr marL="285750" indent="-285750">
              <a:buFont typeface="Arial" panose="020B0604020202020204" pitchFamily="34" charset="0"/>
              <a:buChar char="•"/>
            </a:pPr>
            <a:r>
              <a:rPr lang="en-US" sz="2400" b="1" dirty="0"/>
              <a:t>Instructional Strategies</a:t>
            </a:r>
          </a:p>
          <a:p>
            <a:pPr marL="285750" indent="-285750">
              <a:buFont typeface="Arial" panose="020B0604020202020204" pitchFamily="34" charset="0"/>
              <a:buChar char="•"/>
            </a:pPr>
            <a:r>
              <a:rPr lang="en-US" sz="2400" b="1" dirty="0"/>
              <a:t>Assessment Plan</a:t>
            </a:r>
          </a:p>
        </p:txBody>
      </p:sp>
      <p:graphicFrame>
        <p:nvGraphicFramePr>
          <p:cNvPr id="17" name="Chart 16">
            <a:extLst>
              <a:ext uri="{FF2B5EF4-FFF2-40B4-BE49-F238E27FC236}">
                <a16:creationId xmlns:a16="http://schemas.microsoft.com/office/drawing/2014/main" id="{F7B6C727-DA39-4940-BCD5-ABE71DBF262C}"/>
              </a:ext>
            </a:extLst>
          </p:cNvPr>
          <p:cNvGraphicFramePr>
            <a:graphicFrameLocks/>
          </p:cNvGraphicFramePr>
          <p:nvPr>
            <p:extLst>
              <p:ext uri="{D42A27DB-BD31-4B8C-83A1-F6EECF244321}">
                <p14:modId xmlns:p14="http://schemas.microsoft.com/office/powerpoint/2010/main" val="1909481727"/>
              </p:ext>
            </p:extLst>
          </p:nvPr>
        </p:nvGraphicFramePr>
        <p:xfrm>
          <a:off x="2034358" y="1638345"/>
          <a:ext cx="6905785" cy="5521872"/>
        </p:xfrm>
        <a:graphic>
          <a:graphicData uri="http://schemas.openxmlformats.org/drawingml/2006/chart">
            <c:chart xmlns:c="http://schemas.openxmlformats.org/drawingml/2006/chart" xmlns:r="http://schemas.openxmlformats.org/officeDocument/2006/relationships" r:id="rId8"/>
          </a:graphicData>
        </a:graphic>
      </p:graphicFrame>
      <p:sp>
        <p:nvSpPr>
          <p:cNvPr id="18" name="Right Arrow 17">
            <a:hlinkClick r:id="" action="ppaction://hlinkshowjump?jump=previousslide"/>
            <a:extLst>
              <a:ext uri="{FF2B5EF4-FFF2-40B4-BE49-F238E27FC236}">
                <a16:creationId xmlns:a16="http://schemas.microsoft.com/office/drawing/2014/main" id="{B7B219A3-D38E-BB4F-A284-1B7CA051DB0A}"/>
              </a:ext>
            </a:extLst>
          </p:cNvPr>
          <p:cNvSpPr/>
          <p:nvPr/>
        </p:nvSpPr>
        <p:spPr>
          <a:xfrm rot="10800000">
            <a:off x="277108" y="6272965"/>
            <a:ext cx="535237" cy="45417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9DAD0616-72E0-EB4F-A7E0-4F8E263E378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62832596"/>
      </p:ext>
    </p:extLst>
  </p:cSld>
  <p:clrMapOvr>
    <a:masterClrMapping/>
  </p:clrMapOvr>
  <mc:AlternateContent xmlns:mc="http://schemas.openxmlformats.org/markup-compatibility/2006" xmlns:p14="http://schemas.microsoft.com/office/powerpoint/2010/main">
    <mc:Choice Requires="p14">
      <p:transition spd="slow" p14:dur="2000" advTm="30256"/>
    </mc:Choice>
    <mc:Fallback xmlns="">
      <p:transition spd="slow" advTm="30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erlin">
  <a:themeElements>
    <a:clrScheme name="Custom 1">
      <a:dk1>
        <a:srgbClr val="000000"/>
      </a:dk1>
      <a:lt1>
        <a:srgbClr val="FEFFFF"/>
      </a:lt1>
      <a:dk2>
        <a:srgbClr val="FEFFFF"/>
      </a:dk2>
      <a:lt2>
        <a:srgbClr val="E3EACF"/>
      </a:lt2>
      <a:accent1>
        <a:srgbClr val="86240B"/>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{89144EB1-EBEB-394A-AC01-EFB6F6BDAEAC}tf10001057</Template>
  <TotalTime>28563</TotalTime>
  <Words>9448</Words>
  <Application>Microsoft Macintosh PowerPoint</Application>
  <PresentationFormat>Widescreen</PresentationFormat>
  <Paragraphs>1012</Paragraphs>
  <Slides>54</Slides>
  <Notes>15</Notes>
  <HiddenSlides>10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Trebuchet MS</vt:lpstr>
      <vt:lpstr>Berlin</vt:lpstr>
      <vt:lpstr>General Design Notes:</vt:lpstr>
      <vt:lpstr>Navigation Notes</vt:lpstr>
      <vt:lpstr>Creating Course Goals  and Objectives</vt:lpstr>
      <vt:lpstr>Main Menu</vt:lpstr>
      <vt:lpstr>Introduction</vt:lpstr>
      <vt:lpstr>Learning Outcomes</vt:lpstr>
      <vt:lpstr>Course Design Process</vt:lpstr>
      <vt:lpstr>Course Design Process</vt:lpstr>
      <vt:lpstr>Course Design Process</vt:lpstr>
      <vt:lpstr>Goals vs. Objectives</vt:lpstr>
      <vt:lpstr>PowerPoint Presentation</vt:lpstr>
      <vt:lpstr>What are Course Goals?</vt:lpstr>
      <vt:lpstr>Example Course Goals</vt:lpstr>
      <vt:lpstr>PowerPoint Presentation</vt:lpstr>
      <vt:lpstr>What are Course Objectives?</vt:lpstr>
      <vt:lpstr>Course Objective Criteria</vt:lpstr>
      <vt:lpstr>Writing Objectives with the ABCD Model</vt:lpstr>
      <vt:lpstr>Audience</vt:lpstr>
      <vt:lpstr>Behavior</vt:lpstr>
      <vt:lpstr>Identifying Behaviors with Bloom’s Taxonomy</vt:lpstr>
      <vt:lpstr>Condition</vt:lpstr>
      <vt:lpstr>Degree</vt:lpstr>
      <vt:lpstr>Examples and Non-Examples of Objectives</vt:lpstr>
      <vt:lpstr>Examining a Poorly Written Objective</vt:lpstr>
      <vt:lpstr>Examining a Well-Written Objective</vt:lpstr>
      <vt:lpstr>Assessment: Goals and Objectives</vt:lpstr>
      <vt:lpstr>Assessment: Question 1</vt:lpstr>
      <vt:lpstr>That’s Correct!</vt:lpstr>
      <vt:lpstr>Oops! Let’s try that again.</vt:lpstr>
      <vt:lpstr>Assessment: Question 2</vt:lpstr>
      <vt:lpstr>That’s Correct!</vt:lpstr>
      <vt:lpstr>Oops! Let’s try that again.</vt:lpstr>
      <vt:lpstr>Assessment: Question 3</vt:lpstr>
      <vt:lpstr>That’s Correct!</vt:lpstr>
      <vt:lpstr>Oops! Let’s try that again.</vt:lpstr>
      <vt:lpstr>Assessment: Question 4</vt:lpstr>
      <vt:lpstr>That’s Correct!</vt:lpstr>
      <vt:lpstr>Oops! Let’s try that again.</vt:lpstr>
      <vt:lpstr>Assessment: Question 5</vt:lpstr>
      <vt:lpstr>That’s Correct!</vt:lpstr>
      <vt:lpstr>Oops! Let’s try that again.</vt:lpstr>
      <vt:lpstr>Resources</vt:lpstr>
      <vt:lpstr>Aligning Objectives</vt:lpstr>
      <vt:lpstr>Aligning Objectives</vt:lpstr>
      <vt:lpstr>Aligning Learning Activities</vt:lpstr>
      <vt:lpstr>Aligning Assessments</vt:lpstr>
      <vt:lpstr>Example</vt:lpstr>
      <vt:lpstr>Assessment: Aligning Objectives</vt:lpstr>
      <vt:lpstr>Assessment: Scenario 1</vt:lpstr>
      <vt:lpstr>Scenario 1 Answers </vt:lpstr>
      <vt:lpstr>Conclusion</vt:lpstr>
      <vt:lpstr>Summary</vt:lpstr>
      <vt:lpstr>What’s Next?</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Sarah Packett</dc:creator>
  <cp:lastModifiedBy>Sarah Packett</cp:lastModifiedBy>
  <cp:revision>196</cp:revision>
  <dcterms:created xsi:type="dcterms:W3CDTF">2021-06-27T00:40:30Z</dcterms:created>
  <dcterms:modified xsi:type="dcterms:W3CDTF">2021-07-20T18:52:57Z</dcterms:modified>
</cp:coreProperties>
</file>